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0"/>
  </p:notesMasterIdLst>
  <p:handoutMasterIdLst>
    <p:handoutMasterId r:id="rId31"/>
  </p:handoutMasterIdLst>
  <p:sldIdLst>
    <p:sldId id="267" r:id="rId2"/>
    <p:sldId id="337" r:id="rId3"/>
    <p:sldId id="322" r:id="rId4"/>
    <p:sldId id="323" r:id="rId5"/>
    <p:sldId id="283" r:id="rId6"/>
    <p:sldId id="305" r:id="rId7"/>
    <p:sldId id="285" r:id="rId8"/>
    <p:sldId id="307" r:id="rId9"/>
    <p:sldId id="324" r:id="rId10"/>
    <p:sldId id="297" r:id="rId11"/>
    <p:sldId id="308" r:id="rId12"/>
    <p:sldId id="295" r:id="rId13"/>
    <p:sldId id="316" r:id="rId14"/>
    <p:sldId id="326" r:id="rId15"/>
    <p:sldId id="327" r:id="rId16"/>
    <p:sldId id="329" r:id="rId17"/>
    <p:sldId id="328" r:id="rId18"/>
    <p:sldId id="331" r:id="rId19"/>
    <p:sldId id="334" r:id="rId20"/>
    <p:sldId id="335" r:id="rId21"/>
    <p:sldId id="336" r:id="rId22"/>
    <p:sldId id="333" r:id="rId23"/>
    <p:sldId id="332" r:id="rId24"/>
    <p:sldId id="299" r:id="rId25"/>
    <p:sldId id="325" r:id="rId26"/>
    <p:sldId id="302" r:id="rId27"/>
    <p:sldId id="320" r:id="rId28"/>
    <p:sldId id="269"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3024">
          <p15:clr>
            <a:srgbClr val="A4A3A4"/>
          </p15:clr>
        </p15:guide>
        <p15:guide id="4"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Rebecca" initials="D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BBB59"/>
    <a:srgbClr val="009EB0"/>
    <a:srgbClr val="DBEEF4"/>
    <a:srgbClr val="B7DEE8"/>
    <a:srgbClr val="B77AE8"/>
    <a:srgbClr val="93CDDD"/>
    <a:srgbClr val="31859C"/>
    <a:srgbClr val="0043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559" autoAdjust="0"/>
    <p:restoredTop sz="85714" autoAdjust="0"/>
  </p:normalViewPr>
  <p:slideViewPr>
    <p:cSldViewPr>
      <p:cViewPr varScale="1">
        <p:scale>
          <a:sx n="83" d="100"/>
          <a:sy n="83" d="100"/>
        </p:scale>
        <p:origin x="1288" y="-47"/>
      </p:cViewPr>
      <p:guideLst>
        <p:guide orient="horz" pos="2160"/>
        <p:guide pos="2880"/>
      </p:guideLst>
    </p:cSldViewPr>
  </p:slideViewPr>
  <p:notesTextViewPr>
    <p:cViewPr>
      <p:scale>
        <a:sx n="1" d="1"/>
        <a:sy n="1" d="1"/>
      </p:scale>
      <p:origin x="0" y="0"/>
    </p:cViewPr>
  </p:notesTextViewPr>
  <p:sorterViewPr>
    <p:cViewPr>
      <p:scale>
        <a:sx n="120" d="100"/>
        <a:sy n="120" d="100"/>
      </p:scale>
      <p:origin x="0" y="0"/>
    </p:cViewPr>
  </p:sorterViewPr>
  <p:notesViewPr>
    <p:cSldViewPr>
      <p:cViewPr varScale="1">
        <p:scale>
          <a:sx n="53" d="100"/>
          <a:sy n="53" d="100"/>
        </p:scale>
        <p:origin x="-2874" y="-102"/>
      </p:cViewPr>
      <p:guideLst>
        <p:guide orient="horz" pos="2928"/>
        <p:guide pos="2208"/>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583" cy="480388"/>
          </a:xfrm>
          <a:prstGeom prst="rect">
            <a:avLst/>
          </a:prstGeom>
        </p:spPr>
        <p:txBody>
          <a:bodyPr vert="horz" lIns="94847" tIns="47423" rIns="94847" bIns="47423"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47" tIns="47423" rIns="94847" bIns="47423" rtlCol="0"/>
          <a:lstStyle>
            <a:lvl1pPr algn="r">
              <a:defRPr sz="1200"/>
            </a:lvl1pPr>
          </a:lstStyle>
          <a:p>
            <a:fld id="{01AF2A8A-068B-4CB0-8076-BA826B616AF9}" type="datetimeFigureOut">
              <a:rPr lang="en-US" smtClean="0"/>
              <a:t>4/27/2018</a:t>
            </a:fld>
            <a:endParaRPr lang="en-US" dirty="0"/>
          </a:p>
        </p:txBody>
      </p:sp>
      <p:sp>
        <p:nvSpPr>
          <p:cNvPr id="4" name="Footer Placeholder 3"/>
          <p:cNvSpPr>
            <a:spLocks noGrp="1"/>
          </p:cNvSpPr>
          <p:nvPr>
            <p:ph type="ftr" sz="quarter" idx="2"/>
          </p:nvPr>
        </p:nvSpPr>
        <p:spPr>
          <a:xfrm>
            <a:off x="1" y="9119173"/>
            <a:ext cx="3170583" cy="480388"/>
          </a:xfrm>
          <a:prstGeom prst="rect">
            <a:avLst/>
          </a:prstGeom>
        </p:spPr>
        <p:txBody>
          <a:bodyPr vert="horz" lIns="94847" tIns="47423" rIns="94847" bIns="474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47" tIns="47423" rIns="94847" bIns="47423" rtlCol="0" anchor="b"/>
          <a:lstStyle>
            <a:lvl1pPr algn="r">
              <a:defRPr sz="1200"/>
            </a:lvl1pPr>
          </a:lstStyle>
          <a:p>
            <a:fld id="{1D5B50F3-0E8C-4994-BC9E-F5082E30B726}" type="slidenum">
              <a:rPr lang="en-US" smtClean="0"/>
              <a:t>‹#›</a:t>
            </a:fld>
            <a:endParaRPr lang="en-US" dirty="0"/>
          </a:p>
        </p:txBody>
      </p:sp>
    </p:spTree>
    <p:extLst>
      <p:ext uri="{BB962C8B-B14F-4D97-AF65-F5344CB8AC3E}">
        <p14:creationId xmlns:p14="http://schemas.microsoft.com/office/powerpoint/2010/main" val="3839943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583" cy="480388"/>
          </a:xfrm>
          <a:prstGeom prst="rect">
            <a:avLst/>
          </a:prstGeom>
        </p:spPr>
        <p:txBody>
          <a:bodyPr vert="horz" lIns="94847" tIns="47423" rIns="94847" bIns="47423" rtlCol="0"/>
          <a:lstStyle>
            <a:lvl1pPr algn="l">
              <a:defRPr sz="1200"/>
            </a:lvl1pPr>
          </a:lstStyle>
          <a:p>
            <a:endParaRPr lang="en-US" dirty="0"/>
          </a:p>
        </p:txBody>
      </p:sp>
      <p:sp>
        <p:nvSpPr>
          <p:cNvPr id="3" name="Date Placeholder 2"/>
          <p:cNvSpPr>
            <a:spLocks noGrp="1"/>
          </p:cNvSpPr>
          <p:nvPr>
            <p:ph type="dt" idx="1"/>
          </p:nvPr>
        </p:nvSpPr>
        <p:spPr>
          <a:xfrm>
            <a:off x="4142962" y="0"/>
            <a:ext cx="3170583" cy="480388"/>
          </a:xfrm>
          <a:prstGeom prst="rect">
            <a:avLst/>
          </a:prstGeom>
        </p:spPr>
        <p:txBody>
          <a:bodyPr vert="horz" lIns="94847" tIns="47423" rIns="94847" bIns="47423" rtlCol="0"/>
          <a:lstStyle>
            <a:lvl1pPr algn="r">
              <a:defRPr sz="1200"/>
            </a:lvl1pPr>
          </a:lstStyle>
          <a:p>
            <a:fld id="{5B8B4D47-CA60-416C-84A6-73208ACAD93E}" type="datetimeFigureOut">
              <a:rPr lang="en-US" smtClean="0"/>
              <a:t>4/27/2018</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47" tIns="47423" rIns="94847" bIns="47423" rtlCol="0" anchor="ctr"/>
          <a:lstStyle/>
          <a:p>
            <a:endParaRPr lang="en-US" dirty="0"/>
          </a:p>
        </p:txBody>
      </p:sp>
      <p:sp>
        <p:nvSpPr>
          <p:cNvPr id="5" name="Notes Placeholder 4"/>
          <p:cNvSpPr>
            <a:spLocks noGrp="1"/>
          </p:cNvSpPr>
          <p:nvPr>
            <p:ph type="body" sz="quarter" idx="3"/>
          </p:nvPr>
        </p:nvSpPr>
        <p:spPr>
          <a:xfrm>
            <a:off x="732183" y="4561227"/>
            <a:ext cx="5850835" cy="4320213"/>
          </a:xfrm>
          <a:prstGeom prst="rect">
            <a:avLst/>
          </a:prstGeom>
        </p:spPr>
        <p:txBody>
          <a:bodyPr vert="horz" lIns="94847" tIns="47423" rIns="94847" bIns="474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173"/>
            <a:ext cx="3170583" cy="480388"/>
          </a:xfrm>
          <a:prstGeom prst="rect">
            <a:avLst/>
          </a:prstGeom>
        </p:spPr>
        <p:txBody>
          <a:bodyPr vert="horz" lIns="94847" tIns="47423" rIns="94847" bIns="474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lIns="94847" tIns="47423" rIns="94847" bIns="47423" rtlCol="0" anchor="b"/>
          <a:lstStyle>
            <a:lvl1pPr algn="r">
              <a:defRPr sz="1200"/>
            </a:lvl1pPr>
          </a:lstStyle>
          <a:p>
            <a:fld id="{F1A93D35-F5E3-401D-B699-F52A0771EB6C}" type="slidenum">
              <a:rPr lang="en-US" smtClean="0"/>
              <a:t>‹#›</a:t>
            </a:fld>
            <a:endParaRPr lang="en-US" dirty="0"/>
          </a:p>
        </p:txBody>
      </p:sp>
    </p:spTree>
    <p:extLst>
      <p:ext uri="{BB962C8B-B14F-4D97-AF65-F5344CB8AC3E}">
        <p14:creationId xmlns:p14="http://schemas.microsoft.com/office/powerpoint/2010/main" val="2433740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r>
              <a:rPr lang="en-US" baseline="0" dirty="0"/>
              <a:t> of the name SafeOregon – Oregon’s Statewide School Safety Tip Line. </a:t>
            </a:r>
          </a:p>
          <a:p>
            <a:endParaRPr lang="en-US" baseline="0" dirty="0"/>
          </a:p>
        </p:txBody>
      </p:sp>
      <p:sp>
        <p:nvSpPr>
          <p:cNvPr id="4" name="Slide Number Placeholder 3"/>
          <p:cNvSpPr>
            <a:spLocks noGrp="1"/>
          </p:cNvSpPr>
          <p:nvPr>
            <p:ph type="sldNum" sz="quarter" idx="10"/>
          </p:nvPr>
        </p:nvSpPr>
        <p:spPr/>
        <p:txBody>
          <a:bodyPr/>
          <a:lstStyle/>
          <a:p>
            <a:fld id="{F1A93D35-F5E3-401D-B699-F52A0771EB6C}" type="slidenum">
              <a:rPr lang="en-US" smtClean="0"/>
              <a:t>1</a:t>
            </a:fld>
            <a:endParaRPr lang="en-US" dirty="0"/>
          </a:p>
        </p:txBody>
      </p:sp>
    </p:spTree>
    <p:extLst>
      <p:ext uri="{BB962C8B-B14F-4D97-AF65-F5344CB8AC3E}">
        <p14:creationId xmlns:p14="http://schemas.microsoft.com/office/powerpoint/2010/main" val="479268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F1A93D35-F5E3-401D-B699-F52A0771EB6C}" type="slidenum">
              <a:rPr lang="en-US" smtClean="0"/>
              <a:t>11</a:t>
            </a:fld>
            <a:endParaRPr lang="en-US" dirty="0"/>
          </a:p>
        </p:txBody>
      </p:sp>
    </p:spTree>
    <p:extLst>
      <p:ext uri="{BB962C8B-B14F-4D97-AF65-F5344CB8AC3E}">
        <p14:creationId xmlns:p14="http://schemas.microsoft.com/office/powerpoint/2010/main" val="3406176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177845" indent="-177845">
              <a:buFont typeface="Arial" pitchFamily="34" charset="0"/>
              <a:buChar char="•"/>
            </a:pPr>
            <a:endParaRPr lang="en-US" baseline="0" dirty="0"/>
          </a:p>
        </p:txBody>
      </p:sp>
      <p:sp>
        <p:nvSpPr>
          <p:cNvPr id="4" name="Slide Number Placeholder 3"/>
          <p:cNvSpPr>
            <a:spLocks noGrp="1"/>
          </p:cNvSpPr>
          <p:nvPr>
            <p:ph type="sldNum" sz="quarter" idx="10"/>
          </p:nvPr>
        </p:nvSpPr>
        <p:spPr/>
        <p:txBody>
          <a:bodyPr/>
          <a:lstStyle/>
          <a:p>
            <a:fld id="{F1A93D35-F5E3-401D-B699-F52A0771EB6C}" type="slidenum">
              <a:rPr lang="en-US" smtClean="0"/>
              <a:t>12</a:t>
            </a:fld>
            <a:endParaRPr lang="en-US" dirty="0"/>
          </a:p>
        </p:txBody>
      </p:sp>
    </p:spTree>
    <p:extLst>
      <p:ext uri="{BB962C8B-B14F-4D97-AF65-F5344CB8AC3E}">
        <p14:creationId xmlns:p14="http://schemas.microsoft.com/office/powerpoint/2010/main" val="1507526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F1A93D35-F5E3-401D-B699-F52A0771EB6C}" type="slidenum">
              <a:rPr lang="en-US" smtClean="0"/>
              <a:t>13</a:t>
            </a:fld>
            <a:endParaRPr lang="en-US" dirty="0"/>
          </a:p>
        </p:txBody>
      </p:sp>
    </p:spTree>
    <p:extLst>
      <p:ext uri="{BB962C8B-B14F-4D97-AF65-F5344CB8AC3E}">
        <p14:creationId xmlns:p14="http://schemas.microsoft.com/office/powerpoint/2010/main" val="1958767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itchFamily="34" charset="0"/>
              <a:buChar char="•"/>
            </a:pPr>
            <a:endParaRPr lang="en-US" baseline="0" dirty="0"/>
          </a:p>
        </p:txBody>
      </p:sp>
      <p:sp>
        <p:nvSpPr>
          <p:cNvPr id="4" name="Slide Number Placeholder 3"/>
          <p:cNvSpPr>
            <a:spLocks noGrp="1"/>
          </p:cNvSpPr>
          <p:nvPr>
            <p:ph type="sldNum" sz="quarter" idx="10"/>
          </p:nvPr>
        </p:nvSpPr>
        <p:spPr/>
        <p:txBody>
          <a:bodyPr/>
          <a:lstStyle/>
          <a:p>
            <a:fld id="{F1A93D35-F5E3-401D-B699-F52A0771EB6C}" type="slidenum">
              <a:rPr lang="en-US" smtClean="0"/>
              <a:t>14</a:t>
            </a:fld>
            <a:endParaRPr lang="en-US" dirty="0"/>
          </a:p>
        </p:txBody>
      </p:sp>
    </p:spTree>
    <p:extLst>
      <p:ext uri="{BB962C8B-B14F-4D97-AF65-F5344CB8AC3E}">
        <p14:creationId xmlns:p14="http://schemas.microsoft.com/office/powerpoint/2010/main" val="4203493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F1A93D35-F5E3-401D-B699-F52A0771EB6C}" type="slidenum">
              <a:rPr lang="en-US" smtClean="0"/>
              <a:t>15</a:t>
            </a:fld>
            <a:endParaRPr lang="en-US" dirty="0"/>
          </a:p>
        </p:txBody>
      </p:sp>
    </p:spTree>
    <p:extLst>
      <p:ext uri="{BB962C8B-B14F-4D97-AF65-F5344CB8AC3E}">
        <p14:creationId xmlns:p14="http://schemas.microsoft.com/office/powerpoint/2010/main" val="4037539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itchFamily="34" charset="0"/>
              <a:buChar char="•"/>
            </a:pPr>
            <a:endParaRPr lang="en-US" baseline="0" dirty="0"/>
          </a:p>
        </p:txBody>
      </p:sp>
      <p:sp>
        <p:nvSpPr>
          <p:cNvPr id="4" name="Slide Number Placeholder 3"/>
          <p:cNvSpPr>
            <a:spLocks noGrp="1"/>
          </p:cNvSpPr>
          <p:nvPr>
            <p:ph type="sldNum" sz="quarter" idx="10"/>
          </p:nvPr>
        </p:nvSpPr>
        <p:spPr/>
        <p:txBody>
          <a:bodyPr/>
          <a:lstStyle/>
          <a:p>
            <a:fld id="{F1A93D35-F5E3-401D-B699-F52A0771EB6C}" type="slidenum">
              <a:rPr lang="en-US" smtClean="0"/>
              <a:t>16</a:t>
            </a:fld>
            <a:endParaRPr lang="en-US" dirty="0"/>
          </a:p>
        </p:txBody>
      </p:sp>
    </p:spTree>
    <p:extLst>
      <p:ext uri="{BB962C8B-B14F-4D97-AF65-F5344CB8AC3E}">
        <p14:creationId xmlns:p14="http://schemas.microsoft.com/office/powerpoint/2010/main" val="1515011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F1A93D35-F5E3-401D-B699-F52A0771EB6C}" type="slidenum">
              <a:rPr lang="en-US" smtClean="0"/>
              <a:t>17</a:t>
            </a:fld>
            <a:endParaRPr lang="en-US" dirty="0"/>
          </a:p>
        </p:txBody>
      </p:sp>
    </p:spTree>
    <p:extLst>
      <p:ext uri="{BB962C8B-B14F-4D97-AF65-F5344CB8AC3E}">
        <p14:creationId xmlns:p14="http://schemas.microsoft.com/office/powerpoint/2010/main" val="2970678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F1A93D35-F5E3-401D-B699-F52A0771EB6C}" type="slidenum">
              <a:rPr lang="en-US" smtClean="0"/>
              <a:t>18</a:t>
            </a:fld>
            <a:endParaRPr lang="en-US" dirty="0"/>
          </a:p>
        </p:txBody>
      </p:sp>
    </p:spTree>
    <p:extLst>
      <p:ext uri="{BB962C8B-B14F-4D97-AF65-F5344CB8AC3E}">
        <p14:creationId xmlns:p14="http://schemas.microsoft.com/office/powerpoint/2010/main" val="2744635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93D35-F5E3-401D-B699-F52A0771EB6C}" type="slidenum">
              <a:rPr lang="en-US" smtClean="0"/>
              <a:t>19</a:t>
            </a:fld>
            <a:endParaRPr lang="en-US" dirty="0"/>
          </a:p>
        </p:txBody>
      </p:sp>
    </p:spTree>
    <p:extLst>
      <p:ext uri="{BB962C8B-B14F-4D97-AF65-F5344CB8AC3E}">
        <p14:creationId xmlns:p14="http://schemas.microsoft.com/office/powerpoint/2010/main" val="3819169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F1A93D35-F5E3-401D-B699-F52A0771EB6C}" type="slidenum">
              <a:rPr lang="en-US" smtClean="0"/>
              <a:t>20</a:t>
            </a:fld>
            <a:endParaRPr lang="en-US" dirty="0"/>
          </a:p>
        </p:txBody>
      </p:sp>
    </p:spTree>
    <p:extLst>
      <p:ext uri="{BB962C8B-B14F-4D97-AF65-F5344CB8AC3E}">
        <p14:creationId xmlns:p14="http://schemas.microsoft.com/office/powerpoint/2010/main" val="2717954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 Safety Task Force</a:t>
            </a:r>
            <a:r>
              <a:rPr lang="en-US" baseline="0" dirty="0"/>
              <a:t> created by the 2014 Legislature. </a:t>
            </a:r>
          </a:p>
          <a:p>
            <a:r>
              <a:rPr lang="en-US" baseline="0" dirty="0"/>
              <a:t>Representatives from law enforcement, fire, schools, and organizations that support those collective efforts, for example; Chiefs of Police Association, Oregon School Boards Association.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1A93D35-F5E3-401D-B699-F52A0771EB6C}" type="slidenum">
              <a:rPr lang="en-US" smtClean="0"/>
              <a:t>3</a:t>
            </a:fld>
            <a:endParaRPr lang="en-US"/>
          </a:p>
        </p:txBody>
      </p:sp>
    </p:spTree>
    <p:extLst>
      <p:ext uri="{BB962C8B-B14F-4D97-AF65-F5344CB8AC3E}">
        <p14:creationId xmlns:p14="http://schemas.microsoft.com/office/powerpoint/2010/main" val="3522554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F1A93D35-F5E3-401D-B699-F52A0771EB6C}" type="slidenum">
              <a:rPr lang="en-US" smtClean="0"/>
              <a:t>21</a:t>
            </a:fld>
            <a:endParaRPr lang="en-US" dirty="0"/>
          </a:p>
        </p:txBody>
      </p:sp>
    </p:spTree>
    <p:extLst>
      <p:ext uri="{BB962C8B-B14F-4D97-AF65-F5344CB8AC3E}">
        <p14:creationId xmlns:p14="http://schemas.microsoft.com/office/powerpoint/2010/main" val="3742063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93D35-F5E3-401D-B699-F52A0771EB6C}" type="slidenum">
              <a:rPr lang="en-US" smtClean="0"/>
              <a:t>22</a:t>
            </a:fld>
            <a:endParaRPr lang="en-US" dirty="0"/>
          </a:p>
        </p:txBody>
      </p:sp>
    </p:spTree>
    <p:extLst>
      <p:ext uri="{BB962C8B-B14F-4D97-AF65-F5344CB8AC3E}">
        <p14:creationId xmlns:p14="http://schemas.microsoft.com/office/powerpoint/2010/main" val="2241964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93D35-F5E3-401D-B699-F52A0771EB6C}" type="slidenum">
              <a:rPr lang="en-US" smtClean="0"/>
              <a:t>23</a:t>
            </a:fld>
            <a:endParaRPr lang="en-US" dirty="0"/>
          </a:p>
        </p:txBody>
      </p:sp>
    </p:spTree>
    <p:extLst>
      <p:ext uri="{BB962C8B-B14F-4D97-AF65-F5344CB8AC3E}">
        <p14:creationId xmlns:p14="http://schemas.microsoft.com/office/powerpoint/2010/main" val="3181718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one school integrating it into the school curriculum. It’s part of a health class.</a:t>
            </a:r>
            <a:r>
              <a:rPr lang="en-US" baseline="0" dirty="0"/>
              <a:t> They not only talk about what SafeOregon is but the responsibility as a fellow student to use it.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1A93D35-F5E3-401D-B699-F52A0771EB6C}" type="slidenum">
              <a:rPr lang="en-US" smtClean="0"/>
              <a:t>24</a:t>
            </a:fld>
            <a:endParaRPr lang="en-US"/>
          </a:p>
        </p:txBody>
      </p:sp>
    </p:spTree>
    <p:extLst>
      <p:ext uri="{BB962C8B-B14F-4D97-AF65-F5344CB8AC3E}">
        <p14:creationId xmlns:p14="http://schemas.microsoft.com/office/powerpoint/2010/main" val="38269118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93D35-F5E3-401D-B699-F52A0771EB6C}" type="slidenum">
              <a:rPr lang="en-US" smtClean="0"/>
              <a:t>25</a:t>
            </a:fld>
            <a:endParaRPr lang="en-US"/>
          </a:p>
        </p:txBody>
      </p:sp>
    </p:spTree>
    <p:extLst>
      <p:ext uri="{BB962C8B-B14F-4D97-AF65-F5344CB8AC3E}">
        <p14:creationId xmlns:p14="http://schemas.microsoft.com/office/powerpoint/2010/main" val="3826911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F1A93D35-F5E3-401D-B699-F52A0771EB6C}" type="slidenum">
              <a:rPr lang="en-US" smtClean="0"/>
              <a:t>26</a:t>
            </a:fld>
            <a:endParaRPr lang="en-US" dirty="0"/>
          </a:p>
        </p:txBody>
      </p:sp>
    </p:spTree>
    <p:extLst>
      <p:ext uri="{BB962C8B-B14F-4D97-AF65-F5344CB8AC3E}">
        <p14:creationId xmlns:p14="http://schemas.microsoft.com/office/powerpoint/2010/main" val="1536583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1A93D35-F5E3-401D-B699-F52A0771EB6C}" type="slidenum">
              <a:rPr lang="en-US" smtClean="0"/>
              <a:t>27</a:t>
            </a:fld>
            <a:endParaRPr lang="en-US"/>
          </a:p>
        </p:txBody>
      </p:sp>
    </p:spTree>
    <p:extLst>
      <p:ext uri="{BB962C8B-B14F-4D97-AF65-F5344CB8AC3E}">
        <p14:creationId xmlns:p14="http://schemas.microsoft.com/office/powerpoint/2010/main" val="15075269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F1A93D35-F5E3-401D-B699-F52A0771EB6C}" type="slidenum">
              <a:rPr lang="en-US" smtClean="0"/>
              <a:t>28</a:t>
            </a:fld>
            <a:endParaRPr lang="en-US" dirty="0"/>
          </a:p>
        </p:txBody>
      </p:sp>
    </p:spTree>
    <p:extLst>
      <p:ext uri="{BB962C8B-B14F-4D97-AF65-F5344CB8AC3E}">
        <p14:creationId xmlns:p14="http://schemas.microsoft.com/office/powerpoint/2010/main" val="922971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recommendations. Focusing</a:t>
            </a:r>
            <a:r>
              <a:rPr lang="en-US" baseline="0" dirty="0"/>
              <a:t> on one of those today – Statewide School Safety Tip Line. </a:t>
            </a:r>
          </a:p>
          <a:p>
            <a:endParaRPr lang="en-US" baseline="0" dirty="0"/>
          </a:p>
          <a:p>
            <a:pPr defTabSz="948463">
              <a:defRPr/>
            </a:pPr>
            <a:r>
              <a:rPr lang="en-US" dirty="0"/>
              <a:t>Task force took a look at Oregon’s former tip line – existed in 2009, but was dropped due to funding – They considered several presentations from successful regional and national tip lines, which led the task force to strongly recommend the reinstatement of a statewide anonymous tip line.</a:t>
            </a:r>
          </a:p>
          <a:p>
            <a:endParaRPr lang="en-US" baseline="0" dirty="0"/>
          </a:p>
          <a:p>
            <a:r>
              <a:rPr lang="en-US" baseline="0" dirty="0"/>
              <a:t>In the coming months you’ll hear more about the Statewide Threat Assessment System with new legislation introduced this year. SB414 from Senator Johnson. Establishes regional support for Threat Assessment with 15 staff through the Department of Education, focused on supporting local efforts.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1A93D35-F5E3-401D-B699-F52A0771EB6C}" type="slidenum">
              <a:rPr lang="en-US" smtClean="0"/>
              <a:t>4</a:t>
            </a:fld>
            <a:endParaRPr lang="en-US"/>
          </a:p>
        </p:txBody>
      </p:sp>
    </p:spTree>
    <p:extLst>
      <p:ext uri="{BB962C8B-B14F-4D97-AF65-F5344CB8AC3E}">
        <p14:creationId xmlns:p14="http://schemas.microsoft.com/office/powerpoint/2010/main" val="3704115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Task force goal to provide resources that could be used readily by any school. Focusing on Public Schools PK-12 to start, recently opened up to private schools for the same grade levels. </a:t>
            </a:r>
          </a:p>
          <a:p>
            <a:endParaRPr lang="en-US" dirty="0"/>
          </a:p>
          <a:p>
            <a:r>
              <a:rPr lang="en-US" dirty="0"/>
              <a:t>Oregon State Police is providing this tool – through a vendor provided solution -  setting it up to be available statewide.</a:t>
            </a:r>
          </a:p>
          <a:p>
            <a:endParaRPr lang="en-US" dirty="0"/>
          </a:p>
          <a:p>
            <a:r>
              <a:rPr lang="en-US" dirty="0"/>
              <a:t>Focusing on public schools, we’ll be ready to help private schools too and will look to community colleges and others after we get most of the public schools on board. </a:t>
            </a:r>
          </a:p>
          <a:p>
            <a:endParaRPr lang="en-US" dirty="0"/>
          </a:p>
          <a:p>
            <a:r>
              <a:rPr lang="en-US" dirty="0"/>
              <a:t>There are some schools that have a tip line today, all will be motivated to move over to the statewide system. </a:t>
            </a:r>
          </a:p>
          <a:p>
            <a:endParaRPr lang="en-US" dirty="0"/>
          </a:p>
        </p:txBody>
      </p:sp>
      <p:sp>
        <p:nvSpPr>
          <p:cNvPr id="4" name="Slide Number Placeholder 3"/>
          <p:cNvSpPr>
            <a:spLocks noGrp="1"/>
          </p:cNvSpPr>
          <p:nvPr>
            <p:ph type="sldNum" sz="quarter" idx="10"/>
          </p:nvPr>
        </p:nvSpPr>
        <p:spPr/>
        <p:txBody>
          <a:bodyPr/>
          <a:lstStyle/>
          <a:p>
            <a:fld id="{F1A93D35-F5E3-401D-B699-F52A0771EB6C}" type="slidenum">
              <a:rPr lang="en-US" smtClean="0"/>
              <a:t>5</a:t>
            </a:fld>
            <a:endParaRPr lang="en-US" dirty="0"/>
          </a:p>
        </p:txBody>
      </p:sp>
    </p:spTree>
    <p:extLst>
      <p:ext uri="{BB962C8B-B14F-4D97-AF65-F5344CB8AC3E}">
        <p14:creationId xmlns:p14="http://schemas.microsoft.com/office/powerpoint/2010/main" val="3711562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F1A93D35-F5E3-401D-B699-F52A0771EB6C}" type="slidenum">
              <a:rPr lang="en-US" smtClean="0"/>
              <a:t>6</a:t>
            </a:fld>
            <a:endParaRPr lang="en-US" dirty="0"/>
          </a:p>
        </p:txBody>
      </p:sp>
    </p:spTree>
    <p:extLst>
      <p:ext uri="{BB962C8B-B14F-4D97-AF65-F5344CB8AC3E}">
        <p14:creationId xmlns:p14="http://schemas.microsoft.com/office/powerpoint/2010/main" val="4102687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Tip line</a:t>
            </a:r>
            <a:r>
              <a:rPr lang="en-US" baseline="0" dirty="0"/>
              <a:t> can be accessed through several means. </a:t>
            </a:r>
          </a:p>
          <a:p>
            <a:r>
              <a:rPr lang="en-US" baseline="0" dirty="0"/>
              <a:t>E-mail</a:t>
            </a:r>
          </a:p>
          <a:p>
            <a:r>
              <a:rPr lang="en-US" baseline="0" dirty="0"/>
              <a:t>Call</a:t>
            </a:r>
          </a:p>
          <a:p>
            <a:r>
              <a:rPr lang="en-US" baseline="0" dirty="0"/>
              <a:t>Text</a:t>
            </a:r>
          </a:p>
          <a:p>
            <a:r>
              <a:rPr lang="en-US" baseline="0" dirty="0"/>
              <a:t>Mobile application </a:t>
            </a:r>
          </a:p>
          <a:p>
            <a:r>
              <a:rPr lang="en-US" baseline="0" dirty="0"/>
              <a:t>Web Portal</a:t>
            </a:r>
          </a:p>
          <a:p>
            <a:endParaRPr lang="en-US" baseline="0" dirty="0"/>
          </a:p>
          <a:p>
            <a:r>
              <a:rPr lang="en-US" baseline="0" dirty="0"/>
              <a:t>Through out vendor, we provide staff available 24 x 7 x 365 days a year to receive the tips. They assess the severity of the information, they work to draw out more information and they share that information in the back end database. </a:t>
            </a:r>
          </a:p>
          <a:p>
            <a:endParaRPr lang="en-US" dirty="0"/>
          </a:p>
        </p:txBody>
      </p:sp>
      <p:sp>
        <p:nvSpPr>
          <p:cNvPr id="4" name="Slide Number Placeholder 3"/>
          <p:cNvSpPr>
            <a:spLocks noGrp="1"/>
          </p:cNvSpPr>
          <p:nvPr>
            <p:ph type="sldNum" sz="quarter" idx="10"/>
          </p:nvPr>
        </p:nvSpPr>
        <p:spPr/>
        <p:txBody>
          <a:bodyPr/>
          <a:lstStyle/>
          <a:p>
            <a:fld id="{F1A93D35-F5E3-401D-B699-F52A0771EB6C}" type="slidenum">
              <a:rPr lang="en-US" smtClean="0"/>
              <a:t>7</a:t>
            </a:fld>
            <a:endParaRPr lang="en-US" dirty="0"/>
          </a:p>
        </p:txBody>
      </p:sp>
    </p:spTree>
    <p:extLst>
      <p:ext uri="{BB962C8B-B14F-4D97-AF65-F5344CB8AC3E}">
        <p14:creationId xmlns:p14="http://schemas.microsoft.com/office/powerpoint/2010/main" val="3623585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information comes in to a central</a:t>
            </a:r>
            <a:r>
              <a:rPr lang="en-US" baseline="0" dirty="0"/>
              <a:t> database, triaged by technicians who are trained in recognizing mental health crisis, have expected work flows and an operation manual that we will continue to review and update. </a:t>
            </a:r>
          </a:p>
          <a:p>
            <a:endParaRPr lang="en-US" baseline="0" dirty="0"/>
          </a:p>
          <a:p>
            <a:pPr defTabSz="948507">
              <a:defRPr/>
            </a:pPr>
            <a:r>
              <a:rPr lang="en-US" baseline="0" dirty="0"/>
              <a:t>They’ll send that information to the schools or directly to law enforcement depending on the situation. </a:t>
            </a:r>
            <a:endParaRPr lang="en-US" dirty="0"/>
          </a:p>
          <a:p>
            <a:endParaRPr lang="en-US" baseline="0" dirty="0"/>
          </a:p>
          <a:p>
            <a:endParaRPr lang="en-US" baseline="0" dirty="0"/>
          </a:p>
          <a:p>
            <a:pPr defTabSz="948507">
              <a:defRPr/>
            </a:pPr>
            <a:endParaRPr lang="en-US" dirty="0"/>
          </a:p>
        </p:txBody>
      </p:sp>
      <p:sp>
        <p:nvSpPr>
          <p:cNvPr id="4" name="Slide Number Placeholder 3"/>
          <p:cNvSpPr>
            <a:spLocks noGrp="1"/>
          </p:cNvSpPr>
          <p:nvPr>
            <p:ph type="sldNum" sz="quarter" idx="10"/>
          </p:nvPr>
        </p:nvSpPr>
        <p:spPr/>
        <p:txBody>
          <a:bodyPr/>
          <a:lstStyle/>
          <a:p>
            <a:fld id="{F1A93D35-F5E3-401D-B699-F52A0771EB6C}" type="slidenum">
              <a:rPr lang="en-US" smtClean="0"/>
              <a:t>8</a:t>
            </a:fld>
            <a:endParaRPr lang="en-US" dirty="0"/>
          </a:p>
        </p:txBody>
      </p:sp>
    </p:spTree>
    <p:extLst>
      <p:ext uri="{BB962C8B-B14F-4D97-AF65-F5344CB8AC3E}">
        <p14:creationId xmlns:p14="http://schemas.microsoft.com/office/powerpoint/2010/main" val="2350107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information comes in to a central</a:t>
            </a:r>
            <a:r>
              <a:rPr lang="en-US" baseline="0" dirty="0"/>
              <a:t> database, triaged by technicians who are trained in recognizing mental health crisis, have expected work flows and an operation manual that we will continue to review and update. </a:t>
            </a:r>
          </a:p>
          <a:p>
            <a:endParaRPr lang="en-US" baseline="0" dirty="0"/>
          </a:p>
          <a:p>
            <a:r>
              <a:rPr lang="en-US" baseline="0" dirty="0"/>
              <a:t>They’ll send that information to the schools or directly to law enforcement depending on the situation.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1A93D35-F5E3-401D-B699-F52A0771EB6C}" type="slidenum">
              <a:rPr lang="en-US" smtClean="0"/>
              <a:t>9</a:t>
            </a:fld>
            <a:endParaRPr lang="en-US" dirty="0"/>
          </a:p>
        </p:txBody>
      </p:sp>
    </p:spTree>
    <p:extLst>
      <p:ext uri="{BB962C8B-B14F-4D97-AF65-F5344CB8AC3E}">
        <p14:creationId xmlns:p14="http://schemas.microsoft.com/office/powerpoint/2010/main" val="2350107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do expect students to still use 9-1-1 for in process activity. But, if something is received through the tip line, we will do that notification either by keeping the student on the line and connecting them straight to 9-1-1 or making that call if they disconnect. </a:t>
            </a:r>
          </a:p>
          <a:p>
            <a:endParaRPr lang="en-US" baseline="0" dirty="0"/>
          </a:p>
          <a:p>
            <a:r>
              <a:rPr lang="en-US" baseline="0" dirty="0"/>
              <a:t>Remember, a student may not recognize the activity as a 9-1-1 call. In most every case where there was a school shooting or violent activity, someone knew something. A student may be offering information about a best friend, an activity they were not clear what they saw, or something that made them uncomfortable – or simply that they themselves need help. A school safety tip line is there to help with that gap. </a:t>
            </a:r>
          </a:p>
          <a:p>
            <a:endParaRPr lang="en-US" baseline="0" dirty="0"/>
          </a:p>
          <a:p>
            <a:r>
              <a:rPr lang="en-US" baseline="0" dirty="0"/>
              <a:t>If technicians assess something in the critical or urgent category – the are calling the local 9-1-1 dispatch, simultaneously their co-worker is calling the contact at the school identified in the school sign-up process.</a:t>
            </a:r>
          </a:p>
          <a:p>
            <a:endParaRPr lang="en-US" baseline="0" dirty="0"/>
          </a:p>
          <a:p>
            <a:r>
              <a:rPr lang="en-US" baseline="0" dirty="0"/>
              <a:t>If asked: The local 9-1-1 information is also gained at the school sign-up process.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1A93D35-F5E3-401D-B699-F52A0771EB6C}" type="slidenum">
              <a:rPr lang="en-US" smtClean="0"/>
              <a:t>10</a:t>
            </a:fld>
            <a:endParaRPr lang="en-US" dirty="0"/>
          </a:p>
        </p:txBody>
      </p:sp>
    </p:spTree>
    <p:extLst>
      <p:ext uri="{BB962C8B-B14F-4D97-AF65-F5344CB8AC3E}">
        <p14:creationId xmlns:p14="http://schemas.microsoft.com/office/powerpoint/2010/main" val="436696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18FE4B0-250D-4AFB-82BE-97F36F4F9A0B}" type="datetime1">
              <a:rPr lang="en-US" smtClean="0"/>
              <a:t>4/27/2018</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93186760-B2A9-4F7B-8BCE-0C139ACF4226}"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F860D03-B587-4BB5-AFC0-69AA95000AA2}" type="datetime1">
              <a:rPr lang="en-US" smtClean="0"/>
              <a:t>4/27/2018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186760-B2A9-4F7B-8BCE-0C139ACF422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2C63E9B-E994-492B-9410-31B6B71707E0}" type="datetime1">
              <a:rPr lang="en-US" smtClean="0"/>
              <a:t>4/27/2018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186760-B2A9-4F7B-8BCE-0C139ACF422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9C5BF76-2184-4F74-8A91-D908D13E1911}" type="datetime1">
              <a:rPr lang="en-US" smtClean="0"/>
              <a:t>4/27/2018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186760-B2A9-4F7B-8BCE-0C139ACF4226}"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68BC1EA-6703-4985-8FCA-C556B56A93F9}" type="datetime1">
              <a:rPr lang="en-US" smtClean="0"/>
              <a:t>4/27/2018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186760-B2A9-4F7B-8BCE-0C139ACF4226}"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543CF09-F0CD-426D-88EC-6C691DF0182E}" type="datetime1">
              <a:rPr lang="en-US" smtClean="0"/>
              <a:t>4/27/2018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186760-B2A9-4F7B-8BCE-0C139ACF4226}"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23023FD-F8F1-429A-8AD2-9144A6744CA5}" type="datetime1">
              <a:rPr lang="en-US" smtClean="0"/>
              <a:t>4/27/2018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3186760-B2A9-4F7B-8BCE-0C139ACF4226}"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C76F02F-6446-4A02-8BF1-5321F5A471E1}" type="datetime1">
              <a:rPr lang="en-US" smtClean="0"/>
              <a:t>4/27/2018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186760-B2A9-4F7B-8BCE-0C139ACF422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61ADB-2CDB-4163-BE5B-0E7A8B85B4AB}" type="datetime1">
              <a:rPr lang="en-US" smtClean="0"/>
              <a:t>4/27/2018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3186760-B2A9-4F7B-8BCE-0C139ACF422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3A08DB4-0450-4C34-B356-81105A4A4550}" type="datetime1">
              <a:rPr lang="en-US" smtClean="0"/>
              <a:t>4/27/2018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186760-B2A9-4F7B-8BCE-0C139ACF4226}"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0230339-5CB7-4B85-801E-DECF5E28DF26}" type="datetime1">
              <a:rPr lang="en-US" smtClean="0"/>
              <a:t>4/27/2018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93186760-B2A9-4F7B-8BCE-0C139ACF4226}"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49BE44D-D34D-4E04-97D9-C352C20B8332}" type="datetime1">
              <a:rPr lang="en-US" smtClean="0"/>
              <a:t>4/27/2018</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3186760-B2A9-4F7B-8BCE-0C139ACF4226}"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907" y="5542892"/>
            <a:ext cx="1315107" cy="1315107"/>
          </a:xfrm>
          <a:prstGeom prst="rect">
            <a:avLst/>
          </a:prstGeom>
        </p:spPr>
      </p:pic>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2.xml"/><Relationship Id="rId7" Type="http://schemas.openxmlformats.org/officeDocument/2006/relationships/image" Target="../media/image17.e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6.emf"/><Relationship Id="rId10" Type="http://schemas.openxmlformats.org/officeDocument/2006/relationships/image" Target="../media/image19.JPG"/><Relationship Id="rId4" Type="http://schemas.openxmlformats.org/officeDocument/2006/relationships/oleObject" Target="../embeddings/oleObject1.bin"/><Relationship Id="rId9"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oregon.gov/osp/Pages/Task-Force-on-School-Safety.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image018"/>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7232" t="7970" r="18524" b="9999"/>
          <a:stretch/>
        </p:blipFill>
        <p:spPr bwMode="auto">
          <a:xfrm>
            <a:off x="0" y="2855119"/>
            <a:ext cx="4419600" cy="423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33400"/>
            <a:ext cx="9144000" cy="2321719"/>
          </a:xfrm>
          <a:prstGeom prst="rect">
            <a:avLst/>
          </a:prstGeom>
        </p:spPr>
      </p:pic>
      <p:sp>
        <p:nvSpPr>
          <p:cNvPr id="3" name="Title 2"/>
          <p:cNvSpPr>
            <a:spLocks noGrp="1"/>
          </p:cNvSpPr>
          <p:nvPr>
            <p:ph type="ctrTitle"/>
          </p:nvPr>
        </p:nvSpPr>
        <p:spPr>
          <a:xfrm>
            <a:off x="1066800" y="3886200"/>
            <a:ext cx="7851648" cy="1828800"/>
          </a:xfrm>
        </p:spPr>
        <p:txBody>
          <a:bodyPr>
            <a:normAutofit fontScale="90000"/>
          </a:bodyPr>
          <a:lstStyle/>
          <a:p>
            <a:r>
              <a:rPr lang="en-US"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Statewide School</a:t>
            </a:r>
            <a:br>
              <a:rPr lang="en-US"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en-US"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Safety Tip Line</a:t>
            </a:r>
            <a:br>
              <a:rPr lang="en-US"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endParaRPr lang="en-US" sz="31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2" name="Slide Number Placeholder 1"/>
          <p:cNvSpPr>
            <a:spLocks noGrp="1"/>
          </p:cNvSpPr>
          <p:nvPr>
            <p:ph type="sldNum" sz="quarter" idx="12"/>
          </p:nvPr>
        </p:nvSpPr>
        <p:spPr>
          <a:xfrm>
            <a:off x="7543800" y="6356350"/>
            <a:ext cx="1143000" cy="365125"/>
          </a:xfrm>
        </p:spPr>
        <p:txBody>
          <a:bodyPr/>
          <a:lstStyle/>
          <a:p>
            <a:r>
              <a:rPr lang="en-US" dirty="0"/>
              <a:t>May 3, 2018</a:t>
            </a:r>
          </a:p>
        </p:txBody>
      </p:sp>
      <p:sp>
        <p:nvSpPr>
          <p:cNvPr id="6" name="Title 2"/>
          <p:cNvSpPr txBox="1">
            <a:spLocks/>
          </p:cNvSpPr>
          <p:nvPr/>
        </p:nvSpPr>
        <p:spPr>
          <a:xfrm>
            <a:off x="4267200" y="5715000"/>
            <a:ext cx="4575048" cy="1142999"/>
          </a:xfrm>
          <a:prstGeom prst="rect">
            <a:avLst/>
          </a:prstGeom>
          <a:ln>
            <a:noFill/>
          </a:ln>
        </p:spPr>
        <p:txBody>
          <a:bodyPr vert="horz" lIns="0" tIns="0" rIns="18288" bIns="0" anchor="b">
            <a:normAutofit fontScale="40000" lnSpcReduction="2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z="760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rPr>
              <a:t>Webinar</a:t>
            </a:r>
          </a:p>
          <a:p>
            <a:br>
              <a:rPr lang="en-US"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rPr>
            </a:br>
            <a:br>
              <a:rPr lang="en-US"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rPr>
            </a:br>
            <a:endParaRPr lang="en-US" sz="3100" dirty="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endParaRPr>
          </a:p>
        </p:txBody>
      </p:sp>
      <p:pic>
        <p:nvPicPr>
          <p:cNvPr id="7" name="Picture 6">
            <a:extLst>
              <a:ext uri="{FF2B5EF4-FFF2-40B4-BE49-F238E27FC236}">
                <a16:creationId xmlns:a16="http://schemas.microsoft.com/office/drawing/2014/main" id="{2A746FAF-60A6-4EF4-A6DD-59FD914DC9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1673" y="5777304"/>
            <a:ext cx="1079131" cy="579046"/>
          </a:xfrm>
          <a:prstGeom prst="rect">
            <a:avLst/>
          </a:prstGeom>
        </p:spPr>
      </p:pic>
    </p:spTree>
    <p:extLst>
      <p:ext uri="{BB962C8B-B14F-4D97-AF65-F5344CB8AC3E}">
        <p14:creationId xmlns:p14="http://schemas.microsoft.com/office/powerpoint/2010/main" val="328700717"/>
      </p:ext>
    </p:extLst>
  </p:cSld>
  <p:clrMapOvr>
    <a:masterClrMapping/>
  </p:clrMapOvr>
  <mc:AlternateContent xmlns:mc="http://schemas.openxmlformats.org/markup-compatibility/2006" xmlns:p14="http://schemas.microsoft.com/office/powerpoint/2010/main">
    <mc:Choice Requires="p14">
      <p:transition spd="slow" p14:dur="2000" advTm="793"/>
    </mc:Choice>
    <mc:Fallback xmlns="">
      <p:transition spd="slow" advTm="79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1143000"/>
          </a:xfrm>
        </p:spPr>
        <p:txBody>
          <a:bodyPr anchor="t">
            <a:normAutofit/>
          </a:bodyPr>
          <a:lstStyle/>
          <a:p>
            <a:r>
              <a:rPr lang="en-US" sz="6000" b="1" dirty="0"/>
              <a:t>Tip Levels: </a:t>
            </a:r>
            <a:r>
              <a:rPr lang="en-US" sz="2900" dirty="0">
                <a:solidFill>
                  <a:srgbClr val="FF0000"/>
                </a:solidFill>
              </a:rPr>
              <a:t>When local dispatch is notified.</a:t>
            </a:r>
          </a:p>
        </p:txBody>
      </p:sp>
      <p:sp>
        <p:nvSpPr>
          <p:cNvPr id="3" name="Content Placeholder 2"/>
          <p:cNvSpPr>
            <a:spLocks noGrp="1"/>
          </p:cNvSpPr>
          <p:nvPr>
            <p:ph idx="1"/>
          </p:nvPr>
        </p:nvSpPr>
        <p:spPr>
          <a:xfrm>
            <a:off x="76200" y="1219200"/>
            <a:ext cx="8991600" cy="5257800"/>
          </a:xfrm>
        </p:spPr>
        <p:style>
          <a:lnRef idx="1">
            <a:schemeClr val="accent5"/>
          </a:lnRef>
          <a:fillRef idx="2">
            <a:schemeClr val="accent5"/>
          </a:fillRef>
          <a:effectRef idx="1">
            <a:schemeClr val="accent5"/>
          </a:effectRef>
          <a:fontRef idx="minor">
            <a:schemeClr val="dk1"/>
          </a:fontRef>
        </p:style>
        <p:txBody>
          <a:bodyPr>
            <a:noAutofit/>
          </a:bodyPr>
          <a:lstStyle/>
          <a:p>
            <a:pPr marL="0" indent="0">
              <a:buNone/>
            </a:pPr>
            <a:r>
              <a:rPr lang="en-US" sz="2400" dirty="0"/>
              <a:t>Tips are triaged and assessed for level of severity, timeliness, and assistance needed. </a:t>
            </a:r>
            <a:br>
              <a:rPr lang="en-US" sz="2400" dirty="0"/>
            </a:br>
            <a:r>
              <a:rPr lang="en-US" sz="2400" b="1" dirty="0">
                <a:solidFill>
                  <a:srgbClr val="C00000"/>
                </a:solidFill>
              </a:rPr>
              <a:t>CRITICAL</a:t>
            </a:r>
            <a:r>
              <a:rPr lang="en-US" sz="2400" dirty="0">
                <a:solidFill>
                  <a:srgbClr val="C00000"/>
                </a:solidFill>
              </a:rPr>
              <a:t> </a:t>
            </a:r>
            <a:r>
              <a:rPr lang="en-US" sz="2400" dirty="0">
                <a:solidFill>
                  <a:srgbClr val="000000"/>
                </a:solidFill>
              </a:rPr>
              <a:t>immediate or imminent threat of violence, potential self-harm, potential harm or criminal acts. </a:t>
            </a:r>
            <a:br>
              <a:rPr lang="en-US" sz="2400" dirty="0">
                <a:solidFill>
                  <a:srgbClr val="000000"/>
                </a:solidFill>
              </a:rPr>
            </a:br>
            <a:r>
              <a:rPr lang="en-US" sz="2400" i="1" dirty="0">
                <a:solidFill>
                  <a:srgbClr val="000000"/>
                </a:solidFill>
              </a:rPr>
              <a:t>2 minute notification.</a:t>
            </a:r>
            <a:br>
              <a:rPr lang="en-US" sz="2400" i="1" dirty="0">
                <a:solidFill>
                  <a:srgbClr val="000000"/>
                </a:solidFill>
              </a:rPr>
            </a:br>
            <a:r>
              <a:rPr lang="en-US" sz="2400" b="1" dirty="0">
                <a:solidFill>
                  <a:srgbClr val="C00000"/>
                </a:solidFill>
              </a:rPr>
              <a:t>URGENT</a:t>
            </a:r>
            <a:r>
              <a:rPr lang="en-US" sz="2400" dirty="0">
                <a:solidFill>
                  <a:srgbClr val="C00000"/>
                </a:solidFill>
              </a:rPr>
              <a:t> </a:t>
            </a:r>
            <a:r>
              <a:rPr lang="en-US" sz="2400" dirty="0">
                <a:solidFill>
                  <a:srgbClr val="000000"/>
                </a:solidFill>
              </a:rPr>
              <a:t>ongoing or past incidents of violence, self-harm, or criminal acts. High potential for occurring again.</a:t>
            </a:r>
            <a:br>
              <a:rPr lang="en-US" sz="2400" dirty="0">
                <a:solidFill>
                  <a:srgbClr val="000000"/>
                </a:solidFill>
              </a:rPr>
            </a:br>
            <a:r>
              <a:rPr lang="en-US" sz="2400" i="1" dirty="0">
                <a:solidFill>
                  <a:srgbClr val="000000"/>
                </a:solidFill>
              </a:rPr>
              <a:t>10 minute notification.</a:t>
            </a:r>
          </a:p>
          <a:p>
            <a:pPr marL="1348740" lvl="3" indent="-342900">
              <a:buFont typeface="Arial" pitchFamily="34" charset="0"/>
              <a:buChar char="•"/>
            </a:pPr>
            <a:r>
              <a:rPr lang="en-US" sz="2900" b="1" dirty="0">
                <a:solidFill>
                  <a:srgbClr val="000000"/>
                </a:solidFill>
              </a:rPr>
              <a:t>STANDARD </a:t>
            </a:r>
            <a:r>
              <a:rPr lang="en-US" sz="2900" dirty="0">
                <a:solidFill>
                  <a:srgbClr val="000000"/>
                </a:solidFill>
              </a:rPr>
              <a:t>peer to peer interactions that schools typically deal with (student arguments, school rule violations). 1 hour notification. </a:t>
            </a:r>
            <a:br>
              <a:rPr lang="en-US" sz="2900" dirty="0">
                <a:solidFill>
                  <a:srgbClr val="000000"/>
                </a:solidFill>
              </a:rPr>
            </a:br>
            <a:endParaRPr lang="en-US" sz="1000" dirty="0">
              <a:solidFill>
                <a:srgbClr val="000000"/>
              </a:solidFill>
            </a:endParaRPr>
          </a:p>
          <a:p>
            <a:pPr marL="91440" indent="0">
              <a:buNone/>
            </a:pPr>
            <a:r>
              <a:rPr lang="en-US" dirty="0">
                <a:solidFill>
                  <a:srgbClr val="000000"/>
                </a:solidFill>
              </a:rPr>
              <a:t>		OTHER Tips that don’t meet the criteria above. </a:t>
            </a:r>
          </a:p>
        </p:txBody>
      </p:sp>
      <p:sp>
        <p:nvSpPr>
          <p:cNvPr id="4" name="Pentagon 3"/>
          <p:cNvSpPr/>
          <p:nvPr/>
        </p:nvSpPr>
        <p:spPr>
          <a:xfrm>
            <a:off x="-264042" y="4267200"/>
            <a:ext cx="1752600" cy="1447800"/>
          </a:xfrm>
          <a:prstGeom prst="homePlate">
            <a:avLst>
              <a:gd name="adj" fmla="val 237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rPr>
              <a:t>85%</a:t>
            </a:r>
          </a:p>
        </p:txBody>
      </p:sp>
      <p:sp>
        <p:nvSpPr>
          <p:cNvPr id="5" name="Slide Number Placeholder 4"/>
          <p:cNvSpPr>
            <a:spLocks noGrp="1"/>
          </p:cNvSpPr>
          <p:nvPr>
            <p:ph type="sldNum" sz="quarter" idx="12"/>
          </p:nvPr>
        </p:nvSpPr>
        <p:spPr/>
        <p:txBody>
          <a:bodyPr/>
          <a:lstStyle/>
          <a:p>
            <a:fld id="{93186760-B2A9-4F7B-8BCE-0C139ACF4226}" type="slidenum">
              <a:rPr lang="en-US" smtClean="0"/>
              <a:t>10</a:t>
            </a:fld>
            <a:endParaRPr lang="en-US" dirty="0"/>
          </a:p>
        </p:txBody>
      </p:sp>
      <p:sp>
        <p:nvSpPr>
          <p:cNvPr id="6" name="Pentagon 5"/>
          <p:cNvSpPr/>
          <p:nvPr/>
        </p:nvSpPr>
        <p:spPr>
          <a:xfrm>
            <a:off x="-76200" y="5791200"/>
            <a:ext cx="1981200" cy="533400"/>
          </a:xfrm>
          <a:prstGeom prst="homePlate">
            <a:avLst>
              <a:gd name="adj" fmla="val 237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rPr>
              <a:t>5%</a:t>
            </a:r>
          </a:p>
        </p:txBody>
      </p:sp>
    </p:spTree>
    <p:extLst>
      <p:ext uri="{BB962C8B-B14F-4D97-AF65-F5344CB8AC3E}">
        <p14:creationId xmlns:p14="http://schemas.microsoft.com/office/powerpoint/2010/main" val="2720064878"/>
      </p:ext>
    </p:extLst>
  </p:cSld>
  <p:clrMapOvr>
    <a:masterClrMapping/>
  </p:clrMapOvr>
  <mc:AlternateContent xmlns:mc="http://schemas.openxmlformats.org/markup-compatibility/2006" xmlns:p14="http://schemas.microsoft.com/office/powerpoint/2010/main">
    <mc:Choice Requires="p14">
      <p:transition spd="slow" p14:dur="2000" advTm="627"/>
    </mc:Choice>
    <mc:Fallback xmlns="">
      <p:transition spd="slow" advTm="62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5834" y="152400"/>
            <a:ext cx="8848165" cy="1505146"/>
          </a:xfrm>
          <a:prstGeom prst="rect">
            <a:avLst/>
          </a:prstGeom>
        </p:spPr>
        <p:txBody>
          <a:bodyPr vert="horz" lIns="0" rIns="0" bIns="0" anchor="t">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b="1" dirty="0"/>
              <a:t>School Role and Responsibility</a:t>
            </a:r>
            <a:br>
              <a:rPr lang="en-US" b="1" dirty="0"/>
            </a:br>
            <a:endParaRPr lang="en-US" sz="32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7154" t="31923" r="30942" b="30548"/>
          <a:stretch/>
        </p:blipFill>
        <p:spPr>
          <a:xfrm>
            <a:off x="5563893" y="3657600"/>
            <a:ext cx="3961107" cy="2621018"/>
          </a:xfrm>
          <a:prstGeom prst="rect">
            <a:avLst/>
          </a:prstGeom>
        </p:spPr>
      </p:pic>
      <p:sp>
        <p:nvSpPr>
          <p:cNvPr id="6" name="Content Placeholder 2"/>
          <p:cNvSpPr txBox="1">
            <a:spLocks/>
          </p:cNvSpPr>
          <p:nvPr/>
        </p:nvSpPr>
        <p:spPr>
          <a:xfrm>
            <a:off x="259048" y="1066800"/>
            <a:ext cx="8580152" cy="5715000"/>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800" dirty="0"/>
              <a:t>Schools must sign up for students to use the system in your school. </a:t>
            </a:r>
          </a:p>
          <a:p>
            <a:r>
              <a:rPr lang="en-US" sz="2800" dirty="0"/>
              <a:t>Schools designate a primary contact to work with SafeOregon, with secondary back-ups in case the primary is unavailable; all receive access to a dashboard.</a:t>
            </a:r>
          </a:p>
          <a:p>
            <a:pPr lvl="1"/>
            <a:r>
              <a:rPr lang="en-US" sz="2800" dirty="0"/>
              <a:t>More options available.</a:t>
            </a:r>
          </a:p>
          <a:p>
            <a:r>
              <a:rPr lang="en-US" sz="2800" dirty="0">
                <a:solidFill>
                  <a:prstClr val="white"/>
                </a:solidFill>
              </a:rPr>
              <a:t>Follow-up on tips and information</a:t>
            </a:r>
            <a:br>
              <a:rPr lang="en-US" sz="2800" dirty="0">
                <a:solidFill>
                  <a:prstClr val="white"/>
                </a:solidFill>
              </a:rPr>
            </a:br>
            <a:r>
              <a:rPr lang="en-US" sz="2800" dirty="0">
                <a:solidFill>
                  <a:prstClr val="white"/>
                </a:solidFill>
              </a:rPr>
              <a:t>received.</a:t>
            </a:r>
          </a:p>
          <a:p>
            <a:r>
              <a:rPr lang="en-US" sz="2800" dirty="0">
                <a:solidFill>
                  <a:prstClr val="white"/>
                </a:solidFill>
              </a:rPr>
              <a:t>Champion SafeOregon in your school.</a:t>
            </a:r>
            <a:endParaRPr lang="en-US" sz="2800" dirty="0"/>
          </a:p>
        </p:txBody>
      </p:sp>
      <p:sp>
        <p:nvSpPr>
          <p:cNvPr id="2" name="Slide Number Placeholder 1"/>
          <p:cNvSpPr>
            <a:spLocks noGrp="1"/>
          </p:cNvSpPr>
          <p:nvPr>
            <p:ph type="sldNum" sz="quarter" idx="12"/>
          </p:nvPr>
        </p:nvSpPr>
        <p:spPr/>
        <p:txBody>
          <a:bodyPr/>
          <a:lstStyle/>
          <a:p>
            <a:fld id="{93186760-B2A9-4F7B-8BCE-0C139ACF4226}" type="slidenum">
              <a:rPr lang="en-US" smtClean="0"/>
              <a:t>11</a:t>
            </a:fld>
            <a:endParaRPr lang="en-US" dirty="0"/>
          </a:p>
        </p:txBody>
      </p:sp>
    </p:spTree>
    <p:extLst>
      <p:ext uri="{BB962C8B-B14F-4D97-AF65-F5344CB8AC3E}">
        <p14:creationId xmlns:p14="http://schemas.microsoft.com/office/powerpoint/2010/main" val="464395811"/>
      </p:ext>
    </p:extLst>
  </p:cSld>
  <p:clrMapOvr>
    <a:masterClrMapping/>
  </p:clrMapOvr>
  <mc:AlternateContent xmlns:mc="http://schemas.openxmlformats.org/markup-compatibility/2006" xmlns:p14="http://schemas.microsoft.com/office/powerpoint/2010/main">
    <mc:Choice Requires="p14">
      <p:transition spd="slow" p14:dur="2000" advTm="29278"/>
    </mc:Choice>
    <mc:Fallback xmlns="">
      <p:transition spd="slow" advTm="2927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76200"/>
            <a:ext cx="6749504"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2400" y="152400"/>
            <a:ext cx="8229600" cy="1143000"/>
          </a:xfrm>
        </p:spPr>
        <p:txBody>
          <a:bodyPr anchor="t">
            <a:normAutofit fontScale="90000"/>
          </a:bodyPr>
          <a:lstStyle/>
          <a:p>
            <a:r>
              <a:rPr lang="en-US" b="1" dirty="0"/>
              <a:t>Web Based</a:t>
            </a:r>
            <a:br>
              <a:rPr lang="en-US" b="1" dirty="0"/>
            </a:br>
            <a:r>
              <a:rPr lang="en-US" b="1" dirty="0"/>
              <a:t>Dashboard</a:t>
            </a:r>
          </a:p>
        </p:txBody>
      </p:sp>
      <p:sp>
        <p:nvSpPr>
          <p:cNvPr id="6" name="Content Placeholder 2"/>
          <p:cNvSpPr>
            <a:spLocks noGrp="1"/>
          </p:cNvSpPr>
          <p:nvPr>
            <p:ph idx="1"/>
          </p:nvPr>
        </p:nvSpPr>
        <p:spPr>
          <a:xfrm>
            <a:off x="649784" y="1696764"/>
            <a:ext cx="8382000" cy="5736756"/>
          </a:xfrm>
        </p:spPr>
        <p:txBody>
          <a:bodyPr>
            <a:normAutofit/>
          </a:bodyPr>
          <a:lstStyle/>
          <a:p>
            <a:r>
              <a:rPr lang="en-US" dirty="0"/>
              <a:t>Back-end process</a:t>
            </a:r>
          </a:p>
          <a:p>
            <a:pPr lvl="1"/>
            <a:r>
              <a:rPr lang="en-US" dirty="0"/>
              <a:t>Record of all tips</a:t>
            </a:r>
          </a:p>
          <a:p>
            <a:pPr lvl="1"/>
            <a:r>
              <a:rPr lang="en-US" dirty="0"/>
              <a:t>Track follow-up on</a:t>
            </a:r>
            <a:br>
              <a:rPr lang="en-US" dirty="0"/>
            </a:br>
            <a:r>
              <a:rPr lang="en-US" dirty="0"/>
              <a:t>tips</a:t>
            </a:r>
          </a:p>
          <a:p>
            <a:pPr lvl="1"/>
            <a:r>
              <a:rPr lang="en-US" dirty="0"/>
              <a:t>Charts/data</a:t>
            </a:r>
          </a:p>
          <a:p>
            <a:r>
              <a:rPr lang="en-US" dirty="0"/>
              <a:t>Toolkits </a:t>
            </a:r>
          </a:p>
          <a:p>
            <a:pPr lvl="1"/>
            <a:r>
              <a:rPr lang="en-US" dirty="0"/>
              <a:t>Marketing</a:t>
            </a:r>
          </a:p>
          <a:p>
            <a:pPr lvl="2"/>
            <a:r>
              <a:rPr lang="en-US" dirty="0"/>
              <a:t>How to launch</a:t>
            </a:r>
            <a:br>
              <a:rPr lang="en-US" dirty="0"/>
            </a:br>
            <a:r>
              <a:rPr lang="en-US" dirty="0"/>
              <a:t>to your school</a:t>
            </a:r>
          </a:p>
          <a:p>
            <a:pPr lvl="1"/>
            <a:r>
              <a:rPr lang="en-US" dirty="0"/>
              <a:t>Training</a:t>
            </a:r>
          </a:p>
          <a:p>
            <a:pPr lvl="1"/>
            <a:r>
              <a:rPr lang="en-US" dirty="0"/>
              <a:t>Best practice on</a:t>
            </a:r>
            <a:br>
              <a:rPr lang="en-US" dirty="0"/>
            </a:br>
            <a:r>
              <a:rPr lang="en-US" dirty="0"/>
              <a:t>response to tips</a:t>
            </a:r>
            <a:br>
              <a:rPr lang="en-US" dirty="0"/>
            </a:br>
            <a:endParaRPr lang="en-US" dirty="0"/>
          </a:p>
        </p:txBody>
      </p:sp>
      <p:sp>
        <p:nvSpPr>
          <p:cNvPr id="3" name="Rectangle 2"/>
          <p:cNvSpPr/>
          <p:nvPr/>
        </p:nvSpPr>
        <p:spPr>
          <a:xfrm>
            <a:off x="4575544" y="5433940"/>
            <a:ext cx="4572000" cy="1384995"/>
          </a:xfrm>
          <a:prstGeom prst="rect">
            <a:avLst/>
          </a:prstGeom>
        </p:spPr>
        <p:txBody>
          <a:bodyPr>
            <a:spAutoFit/>
          </a:bodyPr>
          <a:lstStyle/>
          <a:p>
            <a:pPr algn="ctr"/>
            <a:r>
              <a:rPr lang="en-US" sz="2800" i="1" dirty="0"/>
              <a:t>System follow-up is a click of a box or typed in if it’s important to do so. </a:t>
            </a:r>
          </a:p>
        </p:txBody>
      </p:sp>
      <p:sp>
        <p:nvSpPr>
          <p:cNvPr id="5" name="Slide Number Placeholder 4"/>
          <p:cNvSpPr>
            <a:spLocks noGrp="1"/>
          </p:cNvSpPr>
          <p:nvPr>
            <p:ph type="sldNum" sz="quarter" idx="12"/>
          </p:nvPr>
        </p:nvSpPr>
        <p:spPr/>
        <p:txBody>
          <a:bodyPr/>
          <a:lstStyle/>
          <a:p>
            <a:fld id="{93186760-B2A9-4F7B-8BCE-0C139ACF4226}" type="slidenum">
              <a:rPr lang="en-US" smtClean="0"/>
              <a:t>12</a:t>
            </a:fld>
            <a:endParaRPr lang="en-US"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9837" y="3978580"/>
            <a:ext cx="4443413" cy="141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ame 3"/>
          <p:cNvSpPr/>
          <p:nvPr/>
        </p:nvSpPr>
        <p:spPr>
          <a:xfrm>
            <a:off x="4575544" y="3886200"/>
            <a:ext cx="4541874" cy="1600528"/>
          </a:xfrm>
          <a:prstGeom prst="frame">
            <a:avLst>
              <a:gd name="adj1" fmla="val 508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34348609"/>
      </p:ext>
    </p:extLst>
  </p:cSld>
  <p:clrMapOvr>
    <a:masterClrMapping/>
  </p:clrMapOvr>
  <mc:AlternateContent xmlns:mc="http://schemas.openxmlformats.org/markup-compatibility/2006" xmlns:p14="http://schemas.microsoft.com/office/powerpoint/2010/main">
    <mc:Choice Requires="p14">
      <p:transition spd="slow" p14:dur="2000" advTm="28684"/>
    </mc:Choice>
    <mc:Fallback xmlns="">
      <p:transition spd="slow" advTm="2868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normAutofit fontScale="90000"/>
          </a:bodyPr>
          <a:lstStyle/>
          <a:p>
            <a:r>
              <a:rPr lang="en-US" dirty="0"/>
              <a:t>School Sign-up Triggers Marketing Packet in the Mail</a:t>
            </a:r>
          </a:p>
        </p:txBody>
      </p:sp>
      <p:graphicFrame>
        <p:nvGraphicFramePr>
          <p:cNvPr id="8" name="Object 7"/>
          <p:cNvGraphicFramePr>
            <a:graphicFrameLocks noChangeAspect="1"/>
          </p:cNvGraphicFramePr>
          <p:nvPr>
            <p:extLst>
              <p:ext uri="{D42A27DB-BD31-4B8C-83A1-F6EECF244321}">
                <p14:modId xmlns:p14="http://schemas.microsoft.com/office/powerpoint/2010/main" val="2430475719"/>
              </p:ext>
            </p:extLst>
          </p:nvPr>
        </p:nvGraphicFramePr>
        <p:xfrm>
          <a:off x="5392985" y="685800"/>
          <a:ext cx="3827215" cy="2514600"/>
        </p:xfrm>
        <a:graphic>
          <a:graphicData uri="http://schemas.openxmlformats.org/presentationml/2006/ole">
            <mc:AlternateContent xmlns:mc="http://schemas.openxmlformats.org/markup-compatibility/2006">
              <mc:Choice xmlns:v="urn:schemas-microsoft-com:vml" Requires="v">
                <p:oleObj spid="_x0000_s1539" name="Acrobat Document" r:id="rId4" imgW="12001466" imgH="7886700" progId="AcroExch.Document.11">
                  <p:embed/>
                </p:oleObj>
              </mc:Choice>
              <mc:Fallback>
                <p:oleObj name="Acrobat Document" r:id="rId4" imgW="12001466" imgH="7886700" progId="AcroExch.Document.11">
                  <p:embed/>
                  <p:pic>
                    <p:nvPicPr>
                      <p:cNvPr id="0" name=""/>
                      <p:cNvPicPr/>
                      <p:nvPr/>
                    </p:nvPicPr>
                    <p:blipFill>
                      <a:blip r:embed="rId5"/>
                      <a:stretch>
                        <a:fillRect/>
                      </a:stretch>
                    </p:blipFill>
                    <p:spPr>
                      <a:xfrm>
                        <a:off x="5392985" y="685800"/>
                        <a:ext cx="3827215" cy="2514600"/>
                      </a:xfrm>
                      <a:prstGeom prst="rect">
                        <a:avLst/>
                      </a:prstGeom>
                      <a:ln w="38100">
                        <a:solidFill>
                          <a:schemeClr val="bg1"/>
                        </a:solid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98114386"/>
              </p:ext>
            </p:extLst>
          </p:nvPr>
        </p:nvGraphicFramePr>
        <p:xfrm>
          <a:off x="5029200" y="2590800"/>
          <a:ext cx="3810000" cy="2503290"/>
        </p:xfrm>
        <a:graphic>
          <a:graphicData uri="http://schemas.openxmlformats.org/presentationml/2006/ole">
            <mc:AlternateContent xmlns:mc="http://schemas.openxmlformats.org/markup-compatibility/2006">
              <mc:Choice xmlns:v="urn:schemas-microsoft-com:vml" Requires="v">
                <p:oleObj spid="_x0000_s1540" name="Acrobat Document" r:id="rId6" imgW="12001466" imgH="7886700" progId="AcroExch.Document.11">
                  <p:embed/>
                </p:oleObj>
              </mc:Choice>
              <mc:Fallback>
                <p:oleObj name="Acrobat Document" r:id="rId6" imgW="12001466" imgH="7886700" progId="AcroExch.Document.11">
                  <p:embed/>
                  <p:pic>
                    <p:nvPicPr>
                      <p:cNvPr id="0" name=""/>
                      <p:cNvPicPr/>
                      <p:nvPr/>
                    </p:nvPicPr>
                    <p:blipFill>
                      <a:blip r:embed="rId7"/>
                      <a:stretch>
                        <a:fillRect/>
                      </a:stretch>
                    </p:blipFill>
                    <p:spPr>
                      <a:xfrm>
                        <a:off x="5029200" y="2590800"/>
                        <a:ext cx="3810000" cy="2503290"/>
                      </a:xfrm>
                      <a:prstGeom prst="rect">
                        <a:avLst/>
                      </a:prstGeom>
                      <a:ln w="38100">
                        <a:solidFill>
                          <a:schemeClr val="bg1"/>
                        </a:solid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012281170"/>
              </p:ext>
            </p:extLst>
          </p:nvPr>
        </p:nvGraphicFramePr>
        <p:xfrm>
          <a:off x="5369441" y="5029200"/>
          <a:ext cx="3810000" cy="2453224"/>
        </p:xfrm>
        <a:graphic>
          <a:graphicData uri="http://schemas.openxmlformats.org/presentationml/2006/ole">
            <mc:AlternateContent xmlns:mc="http://schemas.openxmlformats.org/markup-compatibility/2006">
              <mc:Choice xmlns:v="urn:schemas-microsoft-com:vml" Requires="v">
                <p:oleObj spid="_x0000_s1541" name="Acrobat Document" r:id="rId8" imgW="12001466" imgH="7886700" progId="AcroExch.Document.11">
                  <p:embed/>
                </p:oleObj>
              </mc:Choice>
              <mc:Fallback>
                <p:oleObj name="Acrobat Document" r:id="rId8" imgW="12001466" imgH="7886700" progId="AcroExch.Document.11">
                  <p:embed/>
                  <p:pic>
                    <p:nvPicPr>
                      <p:cNvPr id="0" name=""/>
                      <p:cNvPicPr/>
                      <p:nvPr/>
                    </p:nvPicPr>
                    <p:blipFill>
                      <a:blip r:embed="rId9"/>
                      <a:stretch>
                        <a:fillRect/>
                      </a:stretch>
                    </p:blipFill>
                    <p:spPr>
                      <a:xfrm>
                        <a:off x="5369441" y="5029200"/>
                        <a:ext cx="3810000" cy="2453224"/>
                      </a:xfrm>
                      <a:prstGeom prst="rect">
                        <a:avLst/>
                      </a:prstGeom>
                      <a:ln w="38100">
                        <a:solidFill>
                          <a:srgbClr val="000000"/>
                        </a:solidFill>
                      </a:ln>
                    </p:spPr>
                  </p:pic>
                </p:oleObj>
              </mc:Fallback>
            </mc:AlternateContent>
          </a:graphicData>
        </a:graphic>
      </p:graphicFrame>
      <p:sp>
        <p:nvSpPr>
          <p:cNvPr id="13" name="Rectangle 12"/>
          <p:cNvSpPr/>
          <p:nvPr/>
        </p:nvSpPr>
        <p:spPr>
          <a:xfrm>
            <a:off x="8763000" y="2477249"/>
            <a:ext cx="304800" cy="274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VIETNAMESE</a:t>
            </a:r>
          </a:p>
        </p:txBody>
      </p:sp>
      <p:sp>
        <p:nvSpPr>
          <p:cNvPr id="12" name="Rectangle 11"/>
          <p:cNvSpPr/>
          <p:nvPr/>
        </p:nvSpPr>
        <p:spPr>
          <a:xfrm>
            <a:off x="5181599" y="4953000"/>
            <a:ext cx="304800" cy="190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RUSSIAN</a:t>
            </a:r>
          </a:p>
        </p:txBody>
      </p:sp>
      <p:sp>
        <p:nvSpPr>
          <p:cNvPr id="15" name="TextBox 14"/>
          <p:cNvSpPr txBox="1"/>
          <p:nvPr/>
        </p:nvSpPr>
        <p:spPr>
          <a:xfrm rot="20925203">
            <a:off x="1111349" y="1572729"/>
            <a:ext cx="2657994" cy="369332"/>
          </a:xfrm>
          <a:prstGeom prst="rect">
            <a:avLst/>
          </a:prstGeom>
          <a:solidFill>
            <a:schemeClr val="bg1"/>
          </a:solidFill>
        </p:spPr>
        <p:txBody>
          <a:bodyPr wrap="square" rtlCol="0">
            <a:spAutoFit/>
          </a:bodyPr>
          <a:lstStyle/>
          <a:p>
            <a:r>
              <a:rPr lang="en-US" dirty="0"/>
              <a:t>Posters and Student Cards</a:t>
            </a:r>
          </a:p>
        </p:txBody>
      </p:sp>
      <p:sp>
        <p:nvSpPr>
          <p:cNvPr id="11" name="Rectangle 10"/>
          <p:cNvSpPr/>
          <p:nvPr/>
        </p:nvSpPr>
        <p:spPr>
          <a:xfrm>
            <a:off x="5105400" y="685800"/>
            <a:ext cx="304800" cy="190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SPANISH</a:t>
            </a:r>
          </a:p>
        </p:txBody>
      </p:sp>
      <p:sp>
        <p:nvSpPr>
          <p:cNvPr id="3" name="Slide Number Placeholder 2"/>
          <p:cNvSpPr>
            <a:spLocks noGrp="1"/>
          </p:cNvSpPr>
          <p:nvPr>
            <p:ph type="sldNum" sz="quarter" idx="12"/>
          </p:nvPr>
        </p:nvSpPr>
        <p:spPr/>
        <p:txBody>
          <a:bodyPr/>
          <a:lstStyle/>
          <a:p>
            <a:fld id="{93186760-B2A9-4F7B-8BCE-0C139ACF4226}" type="slidenum">
              <a:rPr lang="en-US" smtClean="0"/>
              <a:t>13</a:t>
            </a:fld>
            <a:endParaRPr lang="en-US" dirty="0"/>
          </a:p>
        </p:txBody>
      </p:sp>
      <p:pic>
        <p:nvPicPr>
          <p:cNvPr id="14" name="Picture 2"/>
          <p:cNvPicPr>
            <a:picLocks noGrp="1" noChangeAspect="1" noChangeArrowheads="1"/>
          </p:cNvPicPr>
          <p:nvPr>
            <p:ph idx="1"/>
          </p:nvPr>
        </p:nvPicPr>
        <p:blipFill>
          <a:blip r:embed="rId10" cstate="print">
            <a:extLst>
              <a:ext uri="{28A0092B-C50C-407E-A947-70E740481C1C}">
                <a14:useLocalDpi xmlns:a14="http://schemas.microsoft.com/office/drawing/2010/main" val="0"/>
              </a:ext>
            </a:extLst>
          </a:blip>
          <a:stretch>
            <a:fillRect/>
          </a:stretch>
        </p:blipFill>
        <p:spPr bwMode="auto">
          <a:xfrm rot="20872537">
            <a:off x="573638" y="1786109"/>
            <a:ext cx="5426537" cy="358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4543144"/>
      </p:ext>
    </p:extLst>
  </p:cSld>
  <p:clrMapOvr>
    <a:masterClrMapping/>
  </p:clrMapOvr>
  <mc:AlternateContent xmlns:mc="http://schemas.openxmlformats.org/markup-compatibility/2006" xmlns:p14="http://schemas.microsoft.com/office/powerpoint/2010/main">
    <mc:Choice Requires="p14">
      <p:transition spd="slow" p14:dur="2000" advTm="51184"/>
    </mc:Choice>
    <mc:Fallback xmlns="">
      <p:transition spd="slow" advTm="5118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21987"/>
            <a:ext cx="8382000" cy="516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93186760-B2A9-4F7B-8BCE-0C139ACF4226}" type="slidenum">
              <a:rPr lang="en-US" smtClean="0"/>
              <a:t>14</a:t>
            </a:fld>
            <a:endParaRPr lang="en-US" dirty="0"/>
          </a:p>
        </p:txBody>
      </p:sp>
    </p:spTree>
    <p:extLst>
      <p:ext uri="{BB962C8B-B14F-4D97-AF65-F5344CB8AC3E}">
        <p14:creationId xmlns:p14="http://schemas.microsoft.com/office/powerpoint/2010/main" val="3193468705"/>
      </p:ext>
    </p:extLst>
  </p:cSld>
  <p:clrMapOvr>
    <a:masterClrMapping/>
  </p:clrMapOvr>
  <mc:AlternateContent xmlns:mc="http://schemas.openxmlformats.org/markup-compatibility/2006" xmlns:p14="http://schemas.microsoft.com/office/powerpoint/2010/main">
    <mc:Choice Requires="p14">
      <p:transition spd="slow" p14:dur="2000" advTm="45841"/>
    </mc:Choice>
    <mc:Fallback xmlns="">
      <p:transition spd="slow" advTm="4584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3186760-B2A9-4F7B-8BCE-0C139ACF4226}" type="slidenum">
              <a:rPr lang="en-US" smtClean="0"/>
              <a:t>15</a:t>
            </a:fld>
            <a:endParaRPr lang="en-US" dirty="0"/>
          </a:p>
        </p:txBody>
      </p:sp>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325" y="147638"/>
            <a:ext cx="4705350" cy="656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6058061"/>
      </p:ext>
    </p:extLst>
  </p:cSld>
  <p:clrMapOvr>
    <a:masterClrMapping/>
  </p:clrMapOvr>
  <mc:AlternateContent xmlns:mc="http://schemas.openxmlformats.org/markup-compatibility/2006" xmlns:p14="http://schemas.microsoft.com/office/powerpoint/2010/main">
    <mc:Choice Requires="p14">
      <p:transition spd="slow" p14:dur="2000" advTm="37336"/>
    </mc:Choice>
    <mc:Fallback xmlns="">
      <p:transition spd="slow" advTm="3733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486150"/>
            <a:ext cx="39814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93186760-B2A9-4F7B-8BCE-0C139ACF4226}" type="slidenum">
              <a:rPr lang="en-US" smtClean="0"/>
              <a:t>16</a:t>
            </a:fld>
            <a:endParaRPr lang="en-US" dirty="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8600"/>
            <a:ext cx="491012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0033520"/>
      </p:ext>
    </p:extLst>
  </p:cSld>
  <p:clrMapOvr>
    <a:masterClrMapping/>
  </p:clrMapOvr>
  <mc:AlternateContent xmlns:mc="http://schemas.openxmlformats.org/markup-compatibility/2006" xmlns:p14="http://schemas.microsoft.com/office/powerpoint/2010/main">
    <mc:Choice Requires="p14">
      <p:transition spd="slow" p14:dur="2000" advTm="95788"/>
    </mc:Choice>
    <mc:Fallback xmlns="">
      <p:transition spd="slow" advTm="9578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3186760-B2A9-4F7B-8BCE-0C139ACF4226}" type="slidenum">
              <a:rPr lang="en-US" smtClean="0"/>
              <a:t>17</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61950"/>
            <a:ext cx="3938588" cy="5958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4735719"/>
      </p:ext>
    </p:extLst>
  </p:cSld>
  <p:clrMapOvr>
    <a:masterClrMapping/>
  </p:clrMapOvr>
  <mc:AlternateContent xmlns:mc="http://schemas.openxmlformats.org/markup-compatibility/2006" xmlns:p14="http://schemas.microsoft.com/office/powerpoint/2010/main">
    <mc:Choice Requires="p14">
      <p:transition spd="slow" p14:dur="2000" advTm="56203"/>
    </mc:Choice>
    <mc:Fallback xmlns="">
      <p:transition spd="slow" advTm="5620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152400"/>
            <a:ext cx="8305800" cy="1143000"/>
          </a:xfrm>
        </p:spPr>
        <p:txBody>
          <a:bodyPr>
            <a:normAutofit fontScale="90000"/>
          </a:bodyPr>
          <a:lstStyle/>
          <a:p>
            <a:r>
              <a:rPr lang="en-US" b="1" dirty="0"/>
              <a:t>Received over 1000 tips overall:</a:t>
            </a:r>
          </a:p>
        </p:txBody>
      </p:sp>
      <p:sp>
        <p:nvSpPr>
          <p:cNvPr id="7" name="Slide Number Placeholder 2"/>
          <p:cNvSpPr>
            <a:spLocks noGrp="1"/>
          </p:cNvSpPr>
          <p:nvPr>
            <p:ph type="sldNum" sz="quarter" idx="12"/>
          </p:nvPr>
        </p:nvSpPr>
        <p:spPr>
          <a:xfrm>
            <a:off x="7924800" y="6356350"/>
            <a:ext cx="762000" cy="365125"/>
          </a:xfrm>
        </p:spPr>
        <p:txBody>
          <a:bodyPr/>
          <a:lstStyle/>
          <a:p>
            <a:fld id="{93186760-B2A9-4F7B-8BCE-0C139ACF4226}" type="slidenum">
              <a:rPr lang="en-US" smtClean="0"/>
              <a:t>18</a:t>
            </a:fld>
            <a:endParaRPr lang="en-US" dirty="0"/>
          </a:p>
        </p:txBody>
      </p:sp>
      <p:sp>
        <p:nvSpPr>
          <p:cNvPr id="8" name="TextBox 7"/>
          <p:cNvSpPr txBox="1"/>
          <p:nvPr/>
        </p:nvSpPr>
        <p:spPr>
          <a:xfrm>
            <a:off x="1143000" y="1066800"/>
            <a:ext cx="7543800" cy="5386090"/>
          </a:xfrm>
          <a:prstGeom prst="rect">
            <a:avLst/>
          </a:prstGeom>
          <a:noFill/>
        </p:spPr>
        <p:txBody>
          <a:bodyPr wrap="square" rtlCol="0">
            <a:spAutoFit/>
          </a:bodyPr>
          <a:lstStyle/>
          <a:p>
            <a:endParaRPr lang="en-US" sz="2400" dirty="0"/>
          </a:p>
          <a:p>
            <a:pPr marL="571500" indent="-571500">
              <a:buFont typeface="Arial" pitchFamily="34" charset="0"/>
              <a:buChar char="•"/>
            </a:pPr>
            <a:r>
              <a:rPr lang="en-US" sz="2800" dirty="0"/>
              <a:t>Majority reports from students about other students with concerns of safety:</a:t>
            </a:r>
          </a:p>
          <a:p>
            <a:pPr marL="1028700" lvl="1" indent="-571500">
              <a:buFont typeface="Arial" pitchFamily="34" charset="0"/>
              <a:buChar char="•"/>
            </a:pPr>
            <a:r>
              <a:rPr lang="en-US" sz="2400" dirty="0"/>
              <a:t>Bullying/Harassment</a:t>
            </a:r>
          </a:p>
          <a:p>
            <a:pPr marL="1028700" lvl="1" indent="-571500">
              <a:buFont typeface="Arial" pitchFamily="34" charset="0"/>
              <a:buChar char="•"/>
            </a:pPr>
            <a:r>
              <a:rPr lang="en-US" sz="2400" dirty="0"/>
              <a:t>Threat to Safety</a:t>
            </a:r>
          </a:p>
          <a:p>
            <a:pPr marL="1028700" lvl="1" indent="-571500">
              <a:buFont typeface="Arial" pitchFamily="34" charset="0"/>
              <a:buChar char="•"/>
            </a:pPr>
            <a:r>
              <a:rPr lang="en-US" sz="2400" dirty="0"/>
              <a:t>Drugs</a:t>
            </a:r>
          </a:p>
          <a:p>
            <a:pPr marL="1028700" lvl="1" indent="-571500">
              <a:buFont typeface="Arial" pitchFamily="34" charset="0"/>
              <a:buChar char="•"/>
            </a:pPr>
            <a:r>
              <a:rPr lang="en-US" sz="2400" dirty="0"/>
              <a:t>Suicide Threat- reported by another</a:t>
            </a:r>
          </a:p>
          <a:p>
            <a:pPr lvl="1"/>
            <a:endParaRPr lang="en-US" sz="2400" dirty="0"/>
          </a:p>
          <a:p>
            <a:pPr marL="571500" indent="-571500">
              <a:buFont typeface="Arial" pitchFamily="34" charset="0"/>
              <a:buChar char="•"/>
            </a:pPr>
            <a:r>
              <a:rPr lang="en-US" sz="2800" dirty="0"/>
              <a:t>Students may report more than once, with different report methods </a:t>
            </a:r>
          </a:p>
          <a:p>
            <a:pPr marL="571500" indent="-571500">
              <a:buFont typeface="Arial" pitchFamily="34" charset="0"/>
              <a:buChar char="•"/>
            </a:pPr>
            <a:endParaRPr lang="en-US" sz="2400" dirty="0"/>
          </a:p>
          <a:p>
            <a:pPr marL="571500" indent="-571500">
              <a:buFont typeface="Arial" pitchFamily="34" charset="0"/>
              <a:buChar char="•"/>
            </a:pPr>
            <a:r>
              <a:rPr lang="en-US" sz="2800" dirty="0"/>
              <a:t>Parents and community members submit tips</a:t>
            </a:r>
          </a:p>
          <a:p>
            <a:pPr marL="1028700" lvl="1" indent="-571500">
              <a:buFont typeface="Arial" pitchFamily="34" charset="0"/>
              <a:buChar char="•"/>
            </a:pPr>
            <a:endParaRPr lang="en-US" sz="3600" dirty="0"/>
          </a:p>
        </p:txBody>
      </p:sp>
    </p:spTree>
    <p:extLst>
      <p:ext uri="{BB962C8B-B14F-4D97-AF65-F5344CB8AC3E}">
        <p14:creationId xmlns:p14="http://schemas.microsoft.com/office/powerpoint/2010/main" val="1539868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t>Real Tip </a:t>
            </a:r>
            <a:r>
              <a:rPr lang="en-US" sz="2800" dirty="0"/>
              <a:t>(specifics removed)</a:t>
            </a:r>
          </a:p>
        </p:txBody>
      </p:sp>
      <p:sp>
        <p:nvSpPr>
          <p:cNvPr id="3" name="Content Placeholder 2"/>
          <p:cNvSpPr>
            <a:spLocks noGrp="1"/>
          </p:cNvSpPr>
          <p:nvPr>
            <p:ph idx="1"/>
          </p:nvPr>
        </p:nvSpPr>
        <p:spPr>
          <a:xfrm>
            <a:off x="457200" y="1295400"/>
            <a:ext cx="8229600" cy="4389120"/>
          </a:xfrm>
        </p:spPr>
        <p:txBody>
          <a:bodyPr>
            <a:normAutofit fontScale="92500" lnSpcReduction="10000"/>
          </a:bodyPr>
          <a:lstStyle/>
          <a:p>
            <a:pPr marL="0" indent="0">
              <a:buNone/>
            </a:pPr>
            <a:r>
              <a:rPr lang="en-US" sz="4400" dirty="0"/>
              <a:t>“She was talking to me in the hallway and </a:t>
            </a:r>
            <a:r>
              <a:rPr lang="en-US" sz="4400" dirty="0" err="1"/>
              <a:t>i</a:t>
            </a:r>
            <a:r>
              <a:rPr lang="en-US" sz="4400" dirty="0"/>
              <a:t> notice that she has cuts on her wrist and I have seen it before, she says she's depressed and she says she sad all the time”</a:t>
            </a:r>
          </a:p>
          <a:p>
            <a:r>
              <a:rPr lang="en-US" sz="4400" dirty="0"/>
              <a:t>Named Student</a:t>
            </a:r>
          </a:p>
          <a:p>
            <a:r>
              <a:rPr lang="en-US" sz="4400" dirty="0"/>
              <a:t>Anonymous Tip</a:t>
            </a:r>
          </a:p>
          <a:p>
            <a:endParaRPr lang="en-US" dirty="0"/>
          </a:p>
          <a:p>
            <a:endParaRPr lang="en-US" dirty="0"/>
          </a:p>
        </p:txBody>
      </p:sp>
      <p:sp>
        <p:nvSpPr>
          <p:cNvPr id="4" name="Slide Number Placeholder 3"/>
          <p:cNvSpPr>
            <a:spLocks noGrp="1"/>
          </p:cNvSpPr>
          <p:nvPr>
            <p:ph type="sldNum" sz="quarter" idx="12"/>
          </p:nvPr>
        </p:nvSpPr>
        <p:spPr/>
        <p:txBody>
          <a:bodyPr/>
          <a:lstStyle/>
          <a:p>
            <a:fld id="{93186760-B2A9-4F7B-8BCE-0C139ACF4226}" type="slidenum">
              <a:rPr lang="en-US" smtClean="0"/>
              <a:t>19</a:t>
            </a:fld>
            <a:endParaRPr lang="en-US" dirty="0"/>
          </a:p>
        </p:txBody>
      </p:sp>
    </p:spTree>
    <p:extLst>
      <p:ext uri="{BB962C8B-B14F-4D97-AF65-F5344CB8AC3E}">
        <p14:creationId xmlns:p14="http://schemas.microsoft.com/office/powerpoint/2010/main" val="206050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3186760-B2A9-4F7B-8BCE-0C139ACF4226}" type="slidenum">
              <a:rPr lang="en-US" smtClean="0"/>
              <a:t>2</a:t>
            </a:fld>
            <a:endParaRPr lang="en-US" dirty="0"/>
          </a:p>
        </p:txBody>
      </p:sp>
      <p:pic>
        <p:nvPicPr>
          <p:cNvPr id="5" name="Picture 2" descr="C:\Users\Dmillet\Desktop\OSP school visit 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400050"/>
            <a:ext cx="7010400" cy="5604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425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29"/>
            <a:ext cx="8229600" cy="1143000"/>
          </a:xfrm>
        </p:spPr>
        <p:txBody>
          <a:bodyPr/>
          <a:lstStyle/>
          <a:p>
            <a:r>
              <a:rPr lang="en-US" b="1" dirty="0"/>
              <a:t>Real Tip </a:t>
            </a:r>
            <a:r>
              <a:rPr lang="en-US" sz="2800" dirty="0"/>
              <a:t>(specifics removed)</a:t>
            </a:r>
          </a:p>
        </p:txBody>
      </p:sp>
      <p:sp>
        <p:nvSpPr>
          <p:cNvPr id="3" name="Content Placeholder 2"/>
          <p:cNvSpPr>
            <a:spLocks noGrp="1"/>
          </p:cNvSpPr>
          <p:nvPr>
            <p:ph idx="1"/>
          </p:nvPr>
        </p:nvSpPr>
        <p:spPr>
          <a:xfrm>
            <a:off x="609600" y="1197429"/>
            <a:ext cx="8305800" cy="5638800"/>
          </a:xfrm>
        </p:spPr>
        <p:txBody>
          <a:bodyPr>
            <a:normAutofit fontScale="92500" lnSpcReduction="10000"/>
          </a:bodyPr>
          <a:lstStyle/>
          <a:p>
            <a:r>
              <a:rPr lang="en-US" sz="4400" dirty="0"/>
              <a:t>Two named students.</a:t>
            </a:r>
          </a:p>
          <a:p>
            <a:r>
              <a:rPr lang="en-US" sz="4400" dirty="0"/>
              <a:t> “They are fighting and I don't know what to do because they are both my friend and I don't want them to hate me because I don't </a:t>
            </a:r>
            <a:r>
              <a:rPr lang="en-US" sz="4400" dirty="0" err="1"/>
              <a:t>wanna</a:t>
            </a:r>
            <a:r>
              <a:rPr lang="en-US" sz="4400" dirty="0"/>
              <a:t> choose sides and I don't want them to get mad because I'm trying to fix things but </a:t>
            </a:r>
            <a:r>
              <a:rPr lang="en-US" sz="4400" dirty="0" err="1"/>
              <a:t>idk</a:t>
            </a:r>
            <a:r>
              <a:rPr lang="en-US" sz="4400" dirty="0"/>
              <a:t>.”</a:t>
            </a:r>
          </a:p>
          <a:p>
            <a:r>
              <a:rPr lang="en-US" sz="4400" dirty="0"/>
              <a:t>Named Reporter</a:t>
            </a:r>
          </a:p>
          <a:p>
            <a:endParaRPr lang="en-US" dirty="0"/>
          </a:p>
          <a:p>
            <a:endParaRPr lang="en-US" dirty="0"/>
          </a:p>
        </p:txBody>
      </p:sp>
      <p:sp>
        <p:nvSpPr>
          <p:cNvPr id="4" name="Slide Number Placeholder 3"/>
          <p:cNvSpPr>
            <a:spLocks noGrp="1"/>
          </p:cNvSpPr>
          <p:nvPr>
            <p:ph type="sldNum" sz="quarter" idx="12"/>
          </p:nvPr>
        </p:nvSpPr>
        <p:spPr/>
        <p:txBody>
          <a:bodyPr/>
          <a:lstStyle/>
          <a:p>
            <a:fld id="{93186760-B2A9-4F7B-8BCE-0C139ACF4226}" type="slidenum">
              <a:rPr lang="en-US" smtClean="0"/>
              <a:t>20</a:t>
            </a:fld>
            <a:endParaRPr lang="en-US" dirty="0"/>
          </a:p>
        </p:txBody>
      </p:sp>
    </p:spTree>
    <p:extLst>
      <p:ext uri="{BB962C8B-B14F-4D97-AF65-F5344CB8AC3E}">
        <p14:creationId xmlns:p14="http://schemas.microsoft.com/office/powerpoint/2010/main" val="256973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29"/>
            <a:ext cx="8229600" cy="1143000"/>
          </a:xfrm>
        </p:spPr>
        <p:txBody>
          <a:bodyPr/>
          <a:lstStyle/>
          <a:p>
            <a:r>
              <a:rPr lang="en-US" b="1" dirty="0"/>
              <a:t>Real Tip </a:t>
            </a:r>
            <a:r>
              <a:rPr lang="en-US" sz="2800" dirty="0"/>
              <a:t>(specifics removed)</a:t>
            </a:r>
          </a:p>
        </p:txBody>
      </p:sp>
      <p:sp>
        <p:nvSpPr>
          <p:cNvPr id="3" name="Content Placeholder 2"/>
          <p:cNvSpPr>
            <a:spLocks noGrp="1"/>
          </p:cNvSpPr>
          <p:nvPr>
            <p:ph idx="1"/>
          </p:nvPr>
        </p:nvSpPr>
        <p:spPr>
          <a:xfrm>
            <a:off x="152400" y="1143000"/>
            <a:ext cx="8763000" cy="5562600"/>
          </a:xfrm>
        </p:spPr>
        <p:txBody>
          <a:bodyPr>
            <a:normAutofit fontScale="62500" lnSpcReduction="20000"/>
          </a:bodyPr>
          <a:lstStyle/>
          <a:p>
            <a:pPr marL="0" indent="0" algn="ctr">
              <a:buNone/>
            </a:pPr>
            <a:r>
              <a:rPr lang="en-US" sz="5100" dirty="0"/>
              <a:t>“Melissa was crying after class because a group of boys were saying things like "I'm </a:t>
            </a:r>
            <a:r>
              <a:rPr lang="en-US" sz="5100" dirty="0" err="1"/>
              <a:t>gonna</a:t>
            </a:r>
            <a:r>
              <a:rPr lang="en-US" sz="5100" dirty="0"/>
              <a:t> rape you" and doing motions behind her that were inappropriate. She says that she felt very uncomfortable but was afraid to tell anyone. I am unsure of whether or not they will actually do anything but that doesn't mean they should still be able to tell her those things and make her feel uncomfortable or worried. Melissa has also mentioned that they might have been going behind her and doing inappropriate motions for a couple of weeks, she just didn't realize what they were doing until recently.”</a:t>
            </a:r>
          </a:p>
          <a:p>
            <a:endParaRPr lang="en-US" dirty="0"/>
          </a:p>
        </p:txBody>
      </p:sp>
      <p:sp>
        <p:nvSpPr>
          <p:cNvPr id="4" name="Slide Number Placeholder 3"/>
          <p:cNvSpPr>
            <a:spLocks noGrp="1"/>
          </p:cNvSpPr>
          <p:nvPr>
            <p:ph type="sldNum" sz="quarter" idx="12"/>
          </p:nvPr>
        </p:nvSpPr>
        <p:spPr/>
        <p:txBody>
          <a:bodyPr/>
          <a:lstStyle/>
          <a:p>
            <a:fld id="{93186760-B2A9-4F7B-8BCE-0C139ACF4226}" type="slidenum">
              <a:rPr lang="en-US" smtClean="0"/>
              <a:t>21</a:t>
            </a:fld>
            <a:endParaRPr lang="en-US" dirty="0"/>
          </a:p>
        </p:txBody>
      </p:sp>
    </p:spTree>
    <p:extLst>
      <p:ext uri="{BB962C8B-B14F-4D97-AF65-F5344CB8AC3E}">
        <p14:creationId xmlns:p14="http://schemas.microsoft.com/office/powerpoint/2010/main" val="1775145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3186760-B2A9-4F7B-8BCE-0C139ACF4226}" type="slidenum">
              <a:rPr lang="en-US" smtClean="0"/>
              <a:t>22</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75795"/>
            <a:ext cx="6096000" cy="629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7439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143"/>
            <a:ext cx="8229600" cy="1143000"/>
          </a:xfrm>
        </p:spPr>
        <p:txBody>
          <a:bodyPr/>
          <a:lstStyle/>
          <a:p>
            <a:r>
              <a:rPr lang="en-US" dirty="0"/>
              <a:t>Follow-up and handling tips</a:t>
            </a:r>
          </a:p>
        </p:txBody>
      </p:sp>
      <p:sp>
        <p:nvSpPr>
          <p:cNvPr id="3" name="Content Placeholder 2"/>
          <p:cNvSpPr>
            <a:spLocks noGrp="1"/>
          </p:cNvSpPr>
          <p:nvPr>
            <p:ph idx="1"/>
          </p:nvPr>
        </p:nvSpPr>
        <p:spPr>
          <a:xfrm>
            <a:off x="381000" y="1371600"/>
            <a:ext cx="8229600" cy="4389120"/>
          </a:xfrm>
        </p:spPr>
        <p:txBody>
          <a:bodyPr>
            <a:normAutofit/>
          </a:bodyPr>
          <a:lstStyle/>
          <a:p>
            <a:r>
              <a:rPr lang="en-US" sz="4000" dirty="0"/>
              <a:t>Short Term Actions</a:t>
            </a:r>
          </a:p>
          <a:p>
            <a:r>
              <a:rPr lang="en-US" sz="4000" dirty="0"/>
              <a:t>Long Term Results</a:t>
            </a:r>
          </a:p>
          <a:p>
            <a:r>
              <a:rPr lang="en-US" sz="4000" dirty="0"/>
              <a:t>Fidelity </a:t>
            </a:r>
          </a:p>
          <a:p>
            <a:pPr lvl="1"/>
            <a:r>
              <a:rPr lang="en-US" sz="4000" dirty="0"/>
              <a:t>Reliable</a:t>
            </a:r>
          </a:p>
          <a:p>
            <a:pPr lvl="1"/>
            <a:r>
              <a:rPr lang="en-US" sz="4000" dirty="0"/>
              <a:t>Trust</a:t>
            </a:r>
          </a:p>
          <a:p>
            <a:pPr lvl="1"/>
            <a:r>
              <a:rPr lang="en-US" sz="4000" dirty="0"/>
              <a:t>Committed to effort</a:t>
            </a:r>
          </a:p>
        </p:txBody>
      </p:sp>
      <p:sp>
        <p:nvSpPr>
          <p:cNvPr id="4" name="Slide Number Placeholder 3"/>
          <p:cNvSpPr>
            <a:spLocks noGrp="1"/>
          </p:cNvSpPr>
          <p:nvPr>
            <p:ph type="sldNum" sz="quarter" idx="12"/>
          </p:nvPr>
        </p:nvSpPr>
        <p:spPr/>
        <p:txBody>
          <a:bodyPr/>
          <a:lstStyle/>
          <a:p>
            <a:fld id="{93186760-B2A9-4F7B-8BCE-0C139ACF4226}" type="slidenum">
              <a:rPr lang="en-US" smtClean="0"/>
              <a:t>23</a:t>
            </a:fld>
            <a:endParaRPr lang="en-US" dirty="0"/>
          </a:p>
        </p:txBody>
      </p:sp>
    </p:spTree>
    <p:extLst>
      <p:ext uri="{BB962C8B-B14F-4D97-AF65-F5344CB8AC3E}">
        <p14:creationId xmlns:p14="http://schemas.microsoft.com/office/powerpoint/2010/main" val="3497577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067800" cy="1143000"/>
          </a:xfrm>
        </p:spPr>
        <p:txBody>
          <a:bodyPr>
            <a:normAutofit fontScale="90000"/>
          </a:bodyPr>
          <a:lstStyle/>
          <a:p>
            <a:r>
              <a:rPr lang="en-US" sz="6000" b="1" dirty="0"/>
              <a:t>School Example: </a:t>
            </a:r>
            <a:r>
              <a:rPr lang="en-US" dirty="0"/>
              <a:t>Adding conversation to health curriculum</a:t>
            </a:r>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541" t="14224" r="25239" b="13362"/>
          <a:stretch/>
        </p:blipFill>
        <p:spPr bwMode="auto">
          <a:xfrm>
            <a:off x="394139" y="1371600"/>
            <a:ext cx="8355724" cy="5297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rot="20614598">
            <a:off x="7044574" y="1730024"/>
            <a:ext cx="1524000" cy="461665"/>
          </a:xfrm>
          <a:prstGeom prst="rect">
            <a:avLst/>
          </a:prstGeom>
          <a:noFill/>
        </p:spPr>
        <p:txBody>
          <a:bodyPr wrap="square" rtlCol="0">
            <a:spAutoFit/>
          </a:bodyPr>
          <a:lstStyle/>
          <a:p>
            <a:r>
              <a:rPr lang="en-US" sz="2400" b="1" dirty="0">
                <a:solidFill>
                  <a:srgbClr val="FF0000"/>
                </a:solidFill>
              </a:rPr>
              <a:t>EXAMPLE</a:t>
            </a:r>
          </a:p>
        </p:txBody>
      </p:sp>
      <p:sp>
        <p:nvSpPr>
          <p:cNvPr id="5" name="Slide Number Placeholder 4"/>
          <p:cNvSpPr>
            <a:spLocks noGrp="1"/>
          </p:cNvSpPr>
          <p:nvPr>
            <p:ph type="sldNum" sz="quarter" idx="12"/>
          </p:nvPr>
        </p:nvSpPr>
        <p:spPr/>
        <p:txBody>
          <a:bodyPr/>
          <a:lstStyle/>
          <a:p>
            <a:fld id="{93186760-B2A9-4F7B-8BCE-0C139ACF4226}" type="slidenum">
              <a:rPr lang="en-US" smtClean="0"/>
              <a:t>24</a:t>
            </a:fld>
            <a:endParaRPr lang="en-US" dirty="0"/>
          </a:p>
        </p:txBody>
      </p:sp>
    </p:spTree>
    <p:extLst>
      <p:ext uri="{BB962C8B-B14F-4D97-AF65-F5344CB8AC3E}">
        <p14:creationId xmlns:p14="http://schemas.microsoft.com/office/powerpoint/2010/main" val="1351167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067800" cy="1143000"/>
          </a:xfrm>
        </p:spPr>
        <p:txBody>
          <a:bodyPr>
            <a:normAutofit fontScale="90000"/>
          </a:bodyPr>
          <a:lstStyle/>
          <a:p>
            <a:r>
              <a:rPr lang="en-US" sz="6000" b="1" dirty="0"/>
              <a:t>School Example: </a:t>
            </a:r>
            <a:r>
              <a:rPr lang="en-US" dirty="0"/>
              <a:t>Notification to Parents</a:t>
            </a:r>
          </a:p>
        </p:txBody>
      </p:sp>
      <p:sp>
        <p:nvSpPr>
          <p:cNvPr id="5" name="Slide Number Placeholder 4"/>
          <p:cNvSpPr>
            <a:spLocks noGrp="1"/>
          </p:cNvSpPr>
          <p:nvPr>
            <p:ph type="sldNum" sz="quarter" idx="12"/>
          </p:nvPr>
        </p:nvSpPr>
        <p:spPr/>
        <p:txBody>
          <a:bodyPr/>
          <a:lstStyle/>
          <a:p>
            <a:fld id="{93186760-B2A9-4F7B-8BCE-0C139ACF4226}" type="slidenum">
              <a:rPr lang="en-US" smtClean="0"/>
              <a:t>25</a:t>
            </a:fld>
            <a:endParaRPr lang="en-US"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311" t="19643" r="23140" b="6250"/>
          <a:stretch/>
        </p:blipFill>
        <p:spPr bwMode="auto">
          <a:xfrm>
            <a:off x="1143000" y="1436914"/>
            <a:ext cx="7097487" cy="5421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rot="20614598">
            <a:off x="7044574" y="1730024"/>
            <a:ext cx="1524000" cy="461665"/>
          </a:xfrm>
          <a:prstGeom prst="rect">
            <a:avLst/>
          </a:prstGeom>
          <a:noFill/>
        </p:spPr>
        <p:txBody>
          <a:bodyPr wrap="square" rtlCol="0">
            <a:spAutoFit/>
          </a:bodyPr>
          <a:lstStyle/>
          <a:p>
            <a:r>
              <a:rPr lang="en-US" sz="2400" b="1" dirty="0">
                <a:solidFill>
                  <a:srgbClr val="FF0000"/>
                </a:solidFill>
              </a:rPr>
              <a:t>EXAMPLE</a:t>
            </a:r>
          </a:p>
        </p:txBody>
      </p:sp>
    </p:spTree>
    <p:extLst>
      <p:ext uri="{BB962C8B-B14F-4D97-AF65-F5344CB8AC3E}">
        <p14:creationId xmlns:p14="http://schemas.microsoft.com/office/powerpoint/2010/main" val="185184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algn="ctr"/>
            <a:r>
              <a:rPr lang="en-US" dirty="0"/>
              <a:t>From a Principal of one School using SafeOregon today</a:t>
            </a:r>
          </a:p>
        </p:txBody>
      </p:sp>
      <p:sp>
        <p:nvSpPr>
          <p:cNvPr id="3" name="Content Placeholder 2"/>
          <p:cNvSpPr>
            <a:spLocks noGrp="1"/>
          </p:cNvSpPr>
          <p:nvPr>
            <p:ph idx="1"/>
          </p:nvPr>
        </p:nvSpPr>
        <p:spPr>
          <a:xfrm>
            <a:off x="609600" y="1600200"/>
            <a:ext cx="7696200" cy="5257800"/>
          </a:xfrm>
        </p:spPr>
        <p:txBody>
          <a:bodyPr>
            <a:normAutofit fontScale="92500" lnSpcReduction="20000"/>
          </a:bodyPr>
          <a:lstStyle/>
          <a:p>
            <a:pPr marL="0" indent="0" algn="ctr">
              <a:buNone/>
            </a:pPr>
            <a:r>
              <a:rPr lang="en-US" sz="2400" dirty="0"/>
              <a:t>“In the two weeks […] since our launch of SafeOregon we received 20 reports, 18 have been legitimate including bullying […], suicidal feelings, sexual harassment, and drug use. Action taken has ranged from consultation with law enforcement, suspensions, or counseling the student or group of students.</a:t>
            </a:r>
          </a:p>
          <a:p>
            <a:pPr marL="0" indent="0" algn="ctr">
              <a:buNone/>
            </a:pPr>
            <a:r>
              <a:rPr lang="en-US" sz="2400" dirty="0"/>
              <a:t>In one particular instance, a student reported a girl posting suicidal thoughts on social media. SafeOregon called school administration, and the police were involved.  The girl was taken to the hospital for evaluation, potentially saving her life.  Another student reported her friend was being bullied.  […] The victim came up to me later, gave me a hug and thanked me for protecting and supporting him.</a:t>
            </a:r>
          </a:p>
          <a:p>
            <a:pPr marL="0" indent="0" algn="ctr">
              <a:buNone/>
            </a:pPr>
            <a:r>
              <a:rPr lang="en-US" sz="2400" dirty="0"/>
              <a:t>During lunch, students can be heard casually talking about SafeOregon.  […] Students don’t always have the maturity or support to navigate a situation alone.  SafeOregon has provided our students the opportunity to feel safe so they can be ready to learn at high levels and be a contributing member of our school community.”</a:t>
            </a:r>
          </a:p>
        </p:txBody>
      </p:sp>
      <p:sp>
        <p:nvSpPr>
          <p:cNvPr id="4" name="Slide Number Placeholder 3"/>
          <p:cNvSpPr>
            <a:spLocks noGrp="1"/>
          </p:cNvSpPr>
          <p:nvPr>
            <p:ph type="sldNum" sz="quarter" idx="12"/>
          </p:nvPr>
        </p:nvSpPr>
        <p:spPr/>
        <p:txBody>
          <a:bodyPr/>
          <a:lstStyle/>
          <a:p>
            <a:fld id="{93186760-B2A9-4F7B-8BCE-0C139ACF4226}" type="slidenum">
              <a:rPr lang="en-US" smtClean="0"/>
              <a:t>26</a:t>
            </a:fld>
            <a:endParaRPr lang="en-US" dirty="0"/>
          </a:p>
        </p:txBody>
      </p:sp>
    </p:spTree>
    <p:extLst>
      <p:ext uri="{BB962C8B-B14F-4D97-AF65-F5344CB8AC3E}">
        <p14:creationId xmlns:p14="http://schemas.microsoft.com/office/powerpoint/2010/main" val="2877946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2151768"/>
          </a:xfrm>
        </p:spPr>
        <p:txBody>
          <a:bodyPr anchor="t">
            <a:normAutofit/>
          </a:bodyPr>
          <a:lstStyle/>
          <a:p>
            <a:pPr algn="ctr"/>
            <a:r>
              <a:rPr lang="en-US" b="1" dirty="0"/>
              <a:t>www.safeoregon.com</a:t>
            </a:r>
            <a:endParaRPr lang="en-US" sz="3600" dirty="0"/>
          </a:p>
        </p:txBody>
      </p:sp>
      <p:sp>
        <p:nvSpPr>
          <p:cNvPr id="6" name="Content Placeholder 2"/>
          <p:cNvSpPr>
            <a:spLocks noGrp="1"/>
          </p:cNvSpPr>
          <p:nvPr>
            <p:ph idx="1"/>
          </p:nvPr>
        </p:nvSpPr>
        <p:spPr>
          <a:xfrm>
            <a:off x="-7315200" y="1597571"/>
            <a:ext cx="3657600" cy="5867400"/>
          </a:xfrm>
        </p:spPr>
        <p:txBody>
          <a:bodyPr>
            <a:normAutofit fontScale="77500" lnSpcReduction="20000"/>
          </a:bodyPr>
          <a:lstStyle/>
          <a:p>
            <a:r>
              <a:rPr lang="en-US" dirty="0"/>
              <a:t>Back-end process</a:t>
            </a:r>
          </a:p>
          <a:p>
            <a:pPr lvl="1"/>
            <a:r>
              <a:rPr lang="en-US" dirty="0"/>
              <a:t>Record of all tips</a:t>
            </a:r>
          </a:p>
          <a:p>
            <a:pPr lvl="1"/>
            <a:r>
              <a:rPr lang="en-US" dirty="0"/>
              <a:t>Track follow-up on tips</a:t>
            </a:r>
          </a:p>
          <a:p>
            <a:pPr lvl="1"/>
            <a:r>
              <a:rPr lang="en-US" dirty="0"/>
              <a:t>Charts/data</a:t>
            </a:r>
            <a:br>
              <a:rPr lang="en-US" dirty="0"/>
            </a:br>
            <a:endParaRPr lang="en-US" dirty="0"/>
          </a:p>
          <a:p>
            <a:r>
              <a:rPr lang="en-US" dirty="0"/>
              <a:t>Toolkits </a:t>
            </a:r>
          </a:p>
          <a:p>
            <a:pPr lvl="1"/>
            <a:r>
              <a:rPr lang="en-US" dirty="0"/>
              <a:t>Marketing</a:t>
            </a:r>
          </a:p>
          <a:p>
            <a:pPr lvl="1"/>
            <a:r>
              <a:rPr lang="en-US" dirty="0"/>
              <a:t>Training</a:t>
            </a:r>
          </a:p>
          <a:p>
            <a:pPr lvl="1"/>
            <a:r>
              <a:rPr lang="en-US" dirty="0"/>
              <a:t>Best practice on</a:t>
            </a:r>
            <a:br>
              <a:rPr lang="en-US" dirty="0"/>
            </a:br>
            <a:r>
              <a:rPr lang="en-US" dirty="0"/>
              <a:t>response to tips</a:t>
            </a:r>
          </a:p>
          <a:p>
            <a:pPr lvl="1"/>
            <a:r>
              <a:rPr lang="en-US" dirty="0"/>
              <a:t>How to launch to your </a:t>
            </a:r>
            <a:br>
              <a:rPr lang="en-US" dirty="0"/>
            </a:br>
            <a:r>
              <a:rPr lang="en-US" dirty="0"/>
              <a:t>school</a:t>
            </a:r>
            <a:br>
              <a:rPr lang="en-US" dirty="0"/>
            </a:br>
            <a:endParaRPr lang="en-US" dirty="0">
              <a:ln>
                <a:solidFill>
                  <a:srgbClr val="C00000"/>
                </a:solidFill>
              </a:ln>
            </a:endParaRPr>
          </a:p>
          <a:p>
            <a:r>
              <a:rPr lang="en-US" dirty="0"/>
              <a:t>Schools designate a Primary</a:t>
            </a:r>
            <a:br>
              <a:rPr lang="en-US" dirty="0"/>
            </a:br>
            <a:r>
              <a:rPr lang="en-US" dirty="0"/>
              <a:t>Point of Contact and one or more Secondary Points of Contact.</a:t>
            </a:r>
          </a:p>
          <a:p>
            <a:endParaRPr lang="en-US" dirty="0"/>
          </a:p>
          <a:p>
            <a:r>
              <a:rPr lang="en-US" dirty="0"/>
              <a:t>System Follow-up is a click of a box or typed in if it’s important to do so. </a:t>
            </a:r>
          </a:p>
        </p:txBody>
      </p:sp>
      <p:sp>
        <p:nvSpPr>
          <p:cNvPr id="4" name="Slide Number Placeholder 3"/>
          <p:cNvSpPr>
            <a:spLocks noGrp="1"/>
          </p:cNvSpPr>
          <p:nvPr>
            <p:ph type="sldNum" sz="quarter" idx="12"/>
          </p:nvPr>
        </p:nvSpPr>
        <p:spPr/>
        <p:txBody>
          <a:bodyPr/>
          <a:lstStyle/>
          <a:p>
            <a:fld id="{93186760-B2A9-4F7B-8BCE-0C139ACF4226}" type="slidenum">
              <a:rPr lang="en-US" smtClean="0"/>
              <a:t>27</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95400"/>
            <a:ext cx="6819900" cy="4739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0115061"/>
      </p:ext>
    </p:extLst>
  </p:cSld>
  <p:clrMapOvr>
    <a:masterClrMapping/>
  </p:clrMapOvr>
  <mc:AlternateContent xmlns:mc="http://schemas.openxmlformats.org/markup-compatibility/2006" xmlns:p14="http://schemas.microsoft.com/office/powerpoint/2010/main">
    <mc:Choice Requires="p14">
      <p:transition spd="slow" p14:dur="2000" advTm="88473"/>
    </mc:Choice>
    <mc:Fallback xmlns="">
      <p:transition spd="slow" advTm="88473"/>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chor="t"/>
          <a:lstStyle/>
          <a:p>
            <a:pPr algn="ctr"/>
            <a:r>
              <a:rPr lang="en-US" b="1" dirty="0"/>
              <a:t>Contact OSP</a:t>
            </a:r>
          </a:p>
        </p:txBody>
      </p:sp>
      <p:sp>
        <p:nvSpPr>
          <p:cNvPr id="3" name="Content Placeholder 2"/>
          <p:cNvSpPr>
            <a:spLocks noGrp="1"/>
          </p:cNvSpPr>
          <p:nvPr>
            <p:ph idx="1"/>
          </p:nvPr>
        </p:nvSpPr>
        <p:spPr>
          <a:xfrm>
            <a:off x="609600" y="1447800"/>
            <a:ext cx="8229600" cy="4389120"/>
          </a:xfrm>
        </p:spPr>
        <p:txBody>
          <a:bodyPr>
            <a:normAutofit/>
          </a:bodyPr>
          <a:lstStyle/>
          <a:p>
            <a:pPr marL="0" indent="0" algn="ctr">
              <a:buNone/>
            </a:pPr>
            <a:endParaRPr lang="en-US" dirty="0"/>
          </a:p>
          <a:p>
            <a:pPr marL="0" indent="0">
              <a:buNone/>
            </a:pPr>
            <a:r>
              <a:rPr lang="en-US" sz="3200" b="1" dirty="0"/>
              <a:t>For more information: </a:t>
            </a:r>
          </a:p>
          <a:p>
            <a:pPr marL="0" indent="0">
              <a:buNone/>
            </a:pPr>
            <a:endParaRPr lang="en-US" sz="3200" b="1" dirty="0"/>
          </a:p>
          <a:p>
            <a:pPr marL="0" indent="0">
              <a:buNone/>
            </a:pPr>
            <a:r>
              <a:rPr lang="en-US" sz="3200" dirty="0"/>
              <a:t>Dominique Millette 503-934-0012</a:t>
            </a:r>
          </a:p>
          <a:p>
            <a:pPr marL="0" indent="0">
              <a:buNone/>
            </a:pPr>
            <a:br>
              <a:rPr lang="en-US" sz="3200" dirty="0"/>
            </a:br>
            <a:r>
              <a:rPr lang="en-US" sz="4800" dirty="0"/>
              <a:t>dominique.millette@state.or.us</a:t>
            </a:r>
          </a:p>
          <a:p>
            <a:pPr marL="0" indent="0" algn="ctr">
              <a:buNone/>
            </a:pPr>
            <a:endParaRPr lang="en-US" dirty="0"/>
          </a:p>
        </p:txBody>
      </p:sp>
      <p:sp>
        <p:nvSpPr>
          <p:cNvPr id="4" name="Slide Number Placeholder 3"/>
          <p:cNvSpPr>
            <a:spLocks noGrp="1"/>
          </p:cNvSpPr>
          <p:nvPr>
            <p:ph type="sldNum" sz="quarter" idx="12"/>
          </p:nvPr>
        </p:nvSpPr>
        <p:spPr/>
        <p:txBody>
          <a:bodyPr/>
          <a:lstStyle/>
          <a:p>
            <a:fld id="{93186760-B2A9-4F7B-8BCE-0C139ACF4226}" type="slidenum">
              <a:rPr lang="en-US" smtClean="0"/>
              <a:t>28</a:t>
            </a:fld>
            <a:endParaRPr lang="en-US" dirty="0"/>
          </a:p>
        </p:txBody>
      </p:sp>
    </p:spTree>
    <p:extLst>
      <p:ext uri="{BB962C8B-B14F-4D97-AF65-F5344CB8AC3E}">
        <p14:creationId xmlns:p14="http://schemas.microsoft.com/office/powerpoint/2010/main" val="1312574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842" y="3276600"/>
            <a:ext cx="8229600" cy="4389120"/>
          </a:xfrm>
        </p:spPr>
        <p:txBody>
          <a:bodyPr>
            <a:normAutofit/>
          </a:bodyPr>
          <a:lstStyle/>
          <a:p>
            <a:r>
              <a:rPr lang="en-US" dirty="0"/>
              <a:t>Co-Chairs Clackamas County Sheriff Craig Roberts and Dr. David Novotney Willamette Education Service District.</a:t>
            </a:r>
          </a:p>
          <a:p>
            <a:r>
              <a:rPr lang="en-US" dirty="0"/>
              <a:t>Task Force charged with improving safety and security at schools across the state.</a:t>
            </a:r>
          </a:p>
          <a:p>
            <a:r>
              <a:rPr lang="en-US" dirty="0"/>
              <a:t>OTFSS information and meeting minutes can be found at </a:t>
            </a:r>
            <a:r>
              <a:rPr lang="en-US" u="sng" dirty="0">
                <a:hlinkClick r:id="rId3"/>
              </a:rPr>
              <a:t>http://www.oregon.gov/osp/Pages/Task-Force-on-School-Safety.aspx</a:t>
            </a:r>
            <a:r>
              <a:rPr lang="en-US" dirty="0"/>
              <a:t>.  </a:t>
            </a:r>
          </a:p>
          <a:p>
            <a:endParaRPr lang="en-US" dirty="0"/>
          </a:p>
        </p:txBody>
      </p:sp>
      <p:pic>
        <p:nvPicPr>
          <p:cNvPr id="6" name="Content Placeholder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81000" y="152400"/>
            <a:ext cx="8511285" cy="3139407"/>
          </a:xfrm>
          <a:prstGeom prst="rect">
            <a:avLst/>
          </a:prstGeom>
        </p:spPr>
      </p:pic>
      <p:sp>
        <p:nvSpPr>
          <p:cNvPr id="7" name="Rectangle 6"/>
          <p:cNvSpPr/>
          <p:nvPr/>
        </p:nvSpPr>
        <p:spPr>
          <a:xfrm>
            <a:off x="463768" y="1066800"/>
            <a:ext cx="298231"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3186760-B2A9-4F7B-8BCE-0C139ACF4226}" type="slidenum">
              <a:rPr lang="en-US" smtClean="0"/>
              <a:t>3</a:t>
            </a:fld>
            <a:endParaRPr lang="en-US" dirty="0"/>
          </a:p>
        </p:txBody>
      </p:sp>
    </p:spTree>
    <p:extLst>
      <p:ext uri="{BB962C8B-B14F-4D97-AF65-F5344CB8AC3E}">
        <p14:creationId xmlns:p14="http://schemas.microsoft.com/office/powerpoint/2010/main" val="2177048605"/>
      </p:ext>
    </p:extLst>
  </p:cSld>
  <p:clrMapOvr>
    <a:masterClrMapping/>
  </p:clrMapOvr>
  <mc:AlternateContent xmlns:mc="http://schemas.openxmlformats.org/markup-compatibility/2006" xmlns:p14="http://schemas.microsoft.com/office/powerpoint/2010/main">
    <mc:Choice Requires="p14">
      <p:transition spd="slow" p14:dur="2000" advTm="378"/>
    </mc:Choice>
    <mc:Fallback xmlns="">
      <p:transition spd="slow" advTm="37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descr="image015"/>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330993" y="228600"/>
            <a:ext cx="8482010" cy="636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pPr algn="ctr"/>
            <a:r>
              <a:rPr lang="en-US" sz="5400" b="1" dirty="0">
                <a:solidFill>
                  <a:schemeClr val="bg1"/>
                </a:solidFill>
              </a:rPr>
              <a:t>Oregon Task Force on</a:t>
            </a:r>
            <a:br>
              <a:rPr lang="en-US" sz="5400" b="1" dirty="0">
                <a:solidFill>
                  <a:schemeClr val="bg1"/>
                </a:solidFill>
              </a:rPr>
            </a:br>
            <a:r>
              <a:rPr lang="en-US" sz="5400" b="1" dirty="0">
                <a:solidFill>
                  <a:schemeClr val="bg1"/>
                </a:solidFill>
              </a:rPr>
              <a:t>School Safety</a:t>
            </a:r>
          </a:p>
        </p:txBody>
      </p:sp>
      <p:sp>
        <p:nvSpPr>
          <p:cNvPr id="3" name="Content Placeholder 2"/>
          <p:cNvSpPr>
            <a:spLocks noGrp="1"/>
          </p:cNvSpPr>
          <p:nvPr>
            <p:ph idx="1"/>
          </p:nvPr>
        </p:nvSpPr>
        <p:spPr>
          <a:xfrm>
            <a:off x="304800" y="914400"/>
            <a:ext cx="8382000" cy="5410200"/>
          </a:xfrm>
        </p:spPr>
        <p:txBody>
          <a:bodyPr>
            <a:normAutofit/>
          </a:bodyPr>
          <a:lstStyle/>
          <a:p>
            <a:endParaRPr lang="en-US" dirty="0"/>
          </a:p>
          <a:p>
            <a:endParaRPr lang="en-US" dirty="0"/>
          </a:p>
        </p:txBody>
      </p:sp>
      <p:sp>
        <p:nvSpPr>
          <p:cNvPr id="5" name="Rectangle 4"/>
          <p:cNvSpPr/>
          <p:nvPr/>
        </p:nvSpPr>
        <p:spPr>
          <a:xfrm>
            <a:off x="228599" y="1981200"/>
            <a:ext cx="8686799" cy="4419671"/>
          </a:xfrm>
          <a:prstGeom prst="rect">
            <a:avLst/>
          </a:prstGeom>
        </p:spPr>
        <p:txBody>
          <a:bodyPr wrap="square">
            <a:spAutoFit/>
          </a:bodyPr>
          <a:lstStyle/>
          <a:p>
            <a:pPr marL="274320" lvl="0" indent="-274320">
              <a:spcBef>
                <a:spcPct val="20000"/>
              </a:spcBef>
              <a:buClr>
                <a:srgbClr val="009EB0"/>
              </a:buClr>
              <a:buSzPct val="95000"/>
              <a:buFont typeface="Wingdings 2"/>
              <a:buChar char=""/>
            </a:pPr>
            <a:r>
              <a:rPr lang="en-US" sz="3200" b="1" dirty="0">
                <a:solidFill>
                  <a:srgbClr val="000000"/>
                </a:solidFill>
              </a:rPr>
              <a:t>2015 OTFSS Report to the Oregon State Legislature</a:t>
            </a:r>
          </a:p>
          <a:p>
            <a:pPr marL="640080" lvl="1" indent="-246888">
              <a:spcBef>
                <a:spcPct val="20000"/>
              </a:spcBef>
              <a:buClr>
                <a:srgbClr val="7FBB49"/>
              </a:buClr>
              <a:buSzPct val="85000"/>
              <a:buFont typeface="Wingdings 2"/>
              <a:buChar char=""/>
            </a:pPr>
            <a:r>
              <a:rPr lang="en-US" sz="3200" b="1" dirty="0">
                <a:solidFill>
                  <a:srgbClr val="000000"/>
                </a:solidFill>
              </a:rPr>
              <a:t>Recommendations:</a:t>
            </a:r>
          </a:p>
          <a:p>
            <a:pPr lvl="2" indent="-246888">
              <a:spcBef>
                <a:spcPct val="20000"/>
              </a:spcBef>
              <a:buClr>
                <a:srgbClr val="E9E5DB"/>
              </a:buClr>
              <a:buSzPct val="70000"/>
              <a:buFont typeface="Wingdings 2"/>
              <a:buChar char=""/>
            </a:pPr>
            <a:r>
              <a:rPr lang="en-US" sz="3200" b="1" dirty="0">
                <a:solidFill>
                  <a:srgbClr val="000000"/>
                </a:solidFill>
              </a:rPr>
              <a:t>Statewide threat assessment system</a:t>
            </a:r>
          </a:p>
          <a:p>
            <a:pPr lvl="2" indent="-246888">
              <a:spcBef>
                <a:spcPct val="20000"/>
              </a:spcBef>
              <a:buClr>
                <a:srgbClr val="E9E5DB"/>
              </a:buClr>
              <a:buSzPct val="70000"/>
              <a:buFont typeface="Wingdings 2"/>
              <a:buChar char=""/>
            </a:pPr>
            <a:r>
              <a:rPr lang="en-US" sz="3200" b="1" dirty="0">
                <a:solidFill>
                  <a:srgbClr val="000000"/>
                </a:solidFill>
              </a:rPr>
              <a:t>Statewide school floor plan database</a:t>
            </a:r>
          </a:p>
          <a:p>
            <a:pPr lvl="2" indent="-246888">
              <a:spcBef>
                <a:spcPct val="20000"/>
              </a:spcBef>
              <a:buClr>
                <a:srgbClr val="E9E5DB"/>
              </a:buClr>
              <a:buSzPct val="70000"/>
              <a:buFont typeface="Wingdings 2"/>
              <a:buChar char=""/>
            </a:pPr>
            <a:r>
              <a:rPr lang="en-US" sz="3200" b="1" dirty="0">
                <a:solidFill>
                  <a:srgbClr val="000000"/>
                </a:solidFill>
              </a:rPr>
              <a:t>Standardized terminology</a:t>
            </a:r>
          </a:p>
          <a:p>
            <a:pPr lvl="2" indent="-246888">
              <a:spcBef>
                <a:spcPct val="20000"/>
              </a:spcBef>
              <a:buClr>
                <a:srgbClr val="E9E5DB"/>
              </a:buClr>
              <a:buSzPct val="70000"/>
              <a:buFont typeface="Wingdings 2"/>
              <a:buChar char=""/>
            </a:pPr>
            <a:r>
              <a:rPr lang="en-US" sz="3200" b="1" dirty="0">
                <a:solidFill>
                  <a:srgbClr val="000000"/>
                </a:solidFill>
              </a:rPr>
              <a:t>Statewide safety tip line (HB 4075 2016)</a:t>
            </a:r>
          </a:p>
          <a:p>
            <a:pPr lvl="2" indent="-246888">
              <a:spcBef>
                <a:spcPct val="20000"/>
              </a:spcBef>
              <a:buClr>
                <a:srgbClr val="E9E5DB"/>
              </a:buClr>
              <a:buSzPct val="70000"/>
              <a:buFont typeface="Wingdings 2"/>
              <a:buChar char=""/>
            </a:pPr>
            <a:endParaRPr lang="en-US" sz="2100" dirty="0">
              <a:solidFill>
                <a:srgbClr val="000000"/>
              </a:solidFill>
            </a:endParaRPr>
          </a:p>
        </p:txBody>
      </p:sp>
      <p:sp>
        <p:nvSpPr>
          <p:cNvPr id="4" name="Slide Number Placeholder 3"/>
          <p:cNvSpPr>
            <a:spLocks noGrp="1"/>
          </p:cNvSpPr>
          <p:nvPr>
            <p:ph type="sldNum" sz="quarter" idx="12"/>
          </p:nvPr>
        </p:nvSpPr>
        <p:spPr/>
        <p:txBody>
          <a:bodyPr/>
          <a:lstStyle/>
          <a:p>
            <a:fld id="{93186760-B2A9-4F7B-8BCE-0C139ACF4226}" type="slidenum">
              <a:rPr lang="en-US" smtClean="0"/>
              <a:t>4</a:t>
            </a:fld>
            <a:endParaRPr lang="en-US" dirty="0"/>
          </a:p>
        </p:txBody>
      </p:sp>
    </p:spTree>
    <p:extLst>
      <p:ext uri="{BB962C8B-B14F-4D97-AF65-F5344CB8AC3E}">
        <p14:creationId xmlns:p14="http://schemas.microsoft.com/office/powerpoint/2010/main" val="2546583077"/>
      </p:ext>
    </p:extLst>
  </p:cSld>
  <p:clrMapOvr>
    <a:masterClrMapping/>
  </p:clrMapOvr>
  <mc:AlternateContent xmlns:mc="http://schemas.openxmlformats.org/markup-compatibility/2006" xmlns:p14="http://schemas.microsoft.com/office/powerpoint/2010/main">
    <mc:Choice Requires="p14">
      <p:transition spd="slow" p14:dur="2000" advTm="490"/>
    </mc:Choice>
    <mc:Fallback xmlns="">
      <p:transition spd="slow" advTm="49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nchor="t">
            <a:normAutofit/>
          </a:bodyPr>
          <a:lstStyle/>
          <a:p>
            <a:r>
              <a:rPr lang="en-US" sz="5400" b="1" dirty="0"/>
              <a:t>Goal: </a:t>
            </a:r>
            <a:r>
              <a:rPr lang="en-US" sz="4800" dirty="0"/>
              <a:t>School Safety Tip Line</a:t>
            </a:r>
          </a:p>
        </p:txBody>
      </p:sp>
      <p:sp>
        <p:nvSpPr>
          <p:cNvPr id="3" name="Content Placeholder 2"/>
          <p:cNvSpPr>
            <a:spLocks noGrp="1"/>
          </p:cNvSpPr>
          <p:nvPr>
            <p:ph idx="1"/>
          </p:nvPr>
        </p:nvSpPr>
        <p:spPr>
          <a:xfrm>
            <a:off x="228600" y="1066800"/>
            <a:ext cx="8534400" cy="2895600"/>
          </a:xfrm>
        </p:spPr>
        <p:txBody>
          <a:bodyPr numCol="1">
            <a:normAutofit/>
          </a:bodyPr>
          <a:lstStyle/>
          <a:p>
            <a:pPr marL="0" indent="0">
              <a:lnSpc>
                <a:spcPct val="120000"/>
              </a:lnSpc>
              <a:buNone/>
            </a:pPr>
            <a:r>
              <a:rPr lang="en-US" dirty="0"/>
              <a:t>Allow students, and other members of the public to use voice, text, phone, photos and videos to </a:t>
            </a:r>
            <a:r>
              <a:rPr lang="en-US" dirty="0">
                <a:solidFill>
                  <a:srgbClr val="FF0000"/>
                </a:solidFill>
              </a:rPr>
              <a:t>confidentially</a:t>
            </a:r>
            <a:r>
              <a:rPr lang="en-US" dirty="0"/>
              <a:t> or </a:t>
            </a:r>
            <a:r>
              <a:rPr lang="en-US" dirty="0">
                <a:solidFill>
                  <a:srgbClr val="FF0000"/>
                </a:solidFill>
              </a:rPr>
              <a:t>anonymously</a:t>
            </a:r>
            <a:r>
              <a:rPr lang="en-US" dirty="0"/>
              <a:t> transmit messages and information regarding potential harmful or criminal acts against students, school employees, or school property.</a:t>
            </a:r>
          </a:p>
        </p:txBody>
      </p:sp>
      <p:sp>
        <p:nvSpPr>
          <p:cNvPr id="4" name="Rectangle 3"/>
          <p:cNvSpPr/>
          <p:nvPr/>
        </p:nvSpPr>
        <p:spPr>
          <a:xfrm>
            <a:off x="228600" y="3439346"/>
            <a:ext cx="8763000" cy="3342453"/>
          </a:xfrm>
          <a:prstGeom prst="rect">
            <a:avLst/>
          </a:prstGeom>
        </p:spPr>
        <p:txBody>
          <a:bodyPr wrap="square">
            <a:spAutoFit/>
          </a:bodyPr>
          <a:lstStyle/>
          <a:p>
            <a:pPr marL="1257300" lvl="2" indent="-342900">
              <a:lnSpc>
                <a:spcPct val="110000"/>
              </a:lnSpc>
              <a:buFont typeface="Arial" pitchFamily="34" charset="0"/>
              <a:buChar char="•"/>
            </a:pPr>
            <a:r>
              <a:rPr lang="en-US" sz="3200" dirty="0"/>
              <a:t>Focus started with public schools PK-12</a:t>
            </a:r>
          </a:p>
          <a:p>
            <a:pPr marL="1714500" lvl="3" indent="-342900">
              <a:lnSpc>
                <a:spcPct val="110000"/>
              </a:lnSpc>
              <a:buFont typeface="Arial" pitchFamily="34" charset="0"/>
              <a:buChar char="•"/>
            </a:pPr>
            <a:r>
              <a:rPr lang="en-US" sz="3200" dirty="0"/>
              <a:t>570,857 students</a:t>
            </a:r>
          </a:p>
          <a:p>
            <a:pPr marL="1714500" lvl="3" indent="-342900">
              <a:lnSpc>
                <a:spcPct val="110000"/>
              </a:lnSpc>
              <a:buFont typeface="Arial" pitchFamily="34" charset="0"/>
              <a:buChar char="•"/>
            </a:pPr>
            <a:r>
              <a:rPr lang="en-US" sz="3200" dirty="0"/>
              <a:t>19 Education Services Districts</a:t>
            </a:r>
          </a:p>
          <a:p>
            <a:pPr marL="1714500" lvl="3" indent="-342900">
              <a:lnSpc>
                <a:spcPct val="110000"/>
              </a:lnSpc>
              <a:buFont typeface="Arial" pitchFamily="34" charset="0"/>
              <a:buChar char="•"/>
            </a:pPr>
            <a:r>
              <a:rPr lang="en-US" sz="3200" dirty="0"/>
              <a:t>211 School Districts</a:t>
            </a:r>
          </a:p>
          <a:p>
            <a:pPr marL="1714500" lvl="3" indent="-342900">
              <a:lnSpc>
                <a:spcPct val="110000"/>
              </a:lnSpc>
              <a:buFont typeface="Arial" pitchFamily="34" charset="0"/>
              <a:buChar char="•"/>
            </a:pPr>
            <a:r>
              <a:rPr lang="en-US" sz="3200" dirty="0"/>
              <a:t>1,200+ schools</a:t>
            </a:r>
          </a:p>
          <a:p>
            <a:pPr marL="1257300" lvl="2" indent="-342900">
              <a:lnSpc>
                <a:spcPct val="110000"/>
              </a:lnSpc>
              <a:buFont typeface="Arial" pitchFamily="34" charset="0"/>
              <a:buChar char="•"/>
            </a:pPr>
            <a:r>
              <a:rPr lang="en-US" sz="3200" dirty="0"/>
              <a:t>Open to </a:t>
            </a:r>
            <a:r>
              <a:rPr lang="en-US" sz="3200" i="1" dirty="0"/>
              <a:t>private </a:t>
            </a:r>
            <a:r>
              <a:rPr lang="en-US" sz="3200" dirty="0"/>
              <a:t>schools PK-12 now.</a:t>
            </a:r>
          </a:p>
        </p:txBody>
      </p:sp>
      <p:sp>
        <p:nvSpPr>
          <p:cNvPr id="5" name="Slide Number Placeholder 4"/>
          <p:cNvSpPr>
            <a:spLocks noGrp="1"/>
          </p:cNvSpPr>
          <p:nvPr>
            <p:ph type="sldNum" sz="quarter" idx="12"/>
          </p:nvPr>
        </p:nvSpPr>
        <p:spPr/>
        <p:txBody>
          <a:bodyPr/>
          <a:lstStyle/>
          <a:p>
            <a:fld id="{93186760-B2A9-4F7B-8BCE-0C139ACF4226}" type="slidenum">
              <a:rPr lang="en-US" smtClean="0"/>
              <a:t>5</a:t>
            </a:fld>
            <a:endParaRPr lang="en-US" dirty="0"/>
          </a:p>
        </p:txBody>
      </p:sp>
    </p:spTree>
    <p:extLst>
      <p:ext uri="{BB962C8B-B14F-4D97-AF65-F5344CB8AC3E}">
        <p14:creationId xmlns:p14="http://schemas.microsoft.com/office/powerpoint/2010/main" val="1170783673"/>
      </p:ext>
    </p:extLst>
  </p:cSld>
  <p:clrMapOvr>
    <a:masterClrMapping/>
  </p:clrMapOvr>
  <mc:AlternateContent xmlns:mc="http://schemas.openxmlformats.org/markup-compatibility/2006" xmlns:p14="http://schemas.microsoft.com/office/powerpoint/2010/main">
    <mc:Choice Requires="p14">
      <p:transition spd="slow" p14:dur="2000" advTm="484"/>
    </mc:Choice>
    <mc:Fallback xmlns="">
      <p:transition spd="slow" advTm="48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sherwo\Desktop\20161103_145546(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255" r="2542" b="12712"/>
          <a:stretch/>
        </p:blipFill>
        <p:spPr bwMode="auto">
          <a:xfrm>
            <a:off x="152400" y="1219200"/>
            <a:ext cx="8839200" cy="489999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48559" y="12192"/>
            <a:ext cx="9095441" cy="1143000"/>
          </a:xfrm>
        </p:spPr>
        <p:txBody>
          <a:bodyPr>
            <a:normAutofit fontScale="90000"/>
          </a:bodyPr>
          <a:lstStyle/>
          <a:p>
            <a:r>
              <a:rPr lang="en-US" sz="6000" b="1" dirty="0"/>
              <a:t>Partnerships:</a:t>
            </a:r>
            <a:r>
              <a:rPr lang="en-US" sz="6000" dirty="0"/>
              <a:t> </a:t>
            </a:r>
            <a:r>
              <a:rPr lang="en-US" sz="4400" dirty="0"/>
              <a:t>Riverside Jr./Sr. High </a:t>
            </a:r>
            <a:r>
              <a:rPr lang="en-US" sz="2700" dirty="0"/>
              <a:t>School</a:t>
            </a:r>
            <a:endParaRPr lang="en-US" sz="1600" dirty="0"/>
          </a:p>
        </p:txBody>
      </p:sp>
      <p:sp>
        <p:nvSpPr>
          <p:cNvPr id="2" name="Slide Number Placeholder 1"/>
          <p:cNvSpPr>
            <a:spLocks noGrp="1"/>
          </p:cNvSpPr>
          <p:nvPr>
            <p:ph type="sldNum" sz="quarter" idx="12"/>
          </p:nvPr>
        </p:nvSpPr>
        <p:spPr/>
        <p:txBody>
          <a:bodyPr/>
          <a:lstStyle/>
          <a:p>
            <a:fld id="{93186760-B2A9-4F7B-8BCE-0C139ACF4226}" type="slidenum">
              <a:rPr lang="en-US" smtClean="0"/>
              <a:t>6</a:t>
            </a:fld>
            <a:endParaRPr lang="en-US" dirty="0"/>
          </a:p>
        </p:txBody>
      </p:sp>
    </p:spTree>
    <p:extLst>
      <p:ext uri="{BB962C8B-B14F-4D97-AF65-F5344CB8AC3E}">
        <p14:creationId xmlns:p14="http://schemas.microsoft.com/office/powerpoint/2010/main" val="83776164"/>
      </p:ext>
    </p:extLst>
  </p:cSld>
  <p:clrMapOvr>
    <a:masterClrMapping/>
  </p:clrMapOvr>
  <mc:AlternateContent xmlns:mc="http://schemas.openxmlformats.org/markup-compatibility/2006" xmlns:p14="http://schemas.microsoft.com/office/powerpoint/2010/main">
    <mc:Choice Requires="p14">
      <p:transition spd="slow" p14:dur="2000" advTm="633"/>
    </mc:Choice>
    <mc:Fallback xmlns="">
      <p:transition spd="slow" advTm="63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502" t="39076" r="20497" b="31750"/>
          <a:stretch/>
        </p:blipFill>
        <p:spPr bwMode="auto">
          <a:xfrm>
            <a:off x="-609600" y="2057400"/>
            <a:ext cx="8775643" cy="3271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228600" y="914400"/>
            <a:ext cx="8686800" cy="811286"/>
          </a:xfrm>
        </p:spPr>
        <p:txBody>
          <a:bodyPr>
            <a:normAutofit fontScale="90000"/>
          </a:bodyPr>
          <a:lstStyle/>
          <a:p>
            <a:r>
              <a:rPr lang="en-US" sz="6000" b="1" dirty="0"/>
              <a:t>Submit Information:</a:t>
            </a:r>
            <a:br>
              <a:rPr lang="en-US" sz="5400" b="1" dirty="0"/>
            </a:br>
            <a:r>
              <a:rPr lang="en-US" sz="3600" dirty="0"/>
              <a:t>5 ways to confidentially or anonymously report tips</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6" t="39076" r="64916" b="31750"/>
          <a:stretch/>
        </p:blipFill>
        <p:spPr bwMode="auto">
          <a:xfrm>
            <a:off x="7219292" y="2057400"/>
            <a:ext cx="2243230" cy="3271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93186760-B2A9-4F7B-8BCE-0C139ACF4226}" type="slidenum">
              <a:rPr lang="en-US" smtClean="0"/>
              <a:t>7</a:t>
            </a:fld>
            <a:endParaRPr lang="en-US" dirty="0"/>
          </a:p>
        </p:txBody>
      </p:sp>
    </p:spTree>
    <p:extLst>
      <p:ext uri="{BB962C8B-B14F-4D97-AF65-F5344CB8AC3E}">
        <p14:creationId xmlns:p14="http://schemas.microsoft.com/office/powerpoint/2010/main" val="2718291057"/>
      </p:ext>
    </p:extLst>
  </p:cSld>
  <p:clrMapOvr>
    <a:masterClrMapping/>
  </p:clrMapOvr>
  <mc:AlternateContent xmlns:mc="http://schemas.openxmlformats.org/markup-compatibility/2006" xmlns:p14="http://schemas.microsoft.com/office/powerpoint/2010/main">
    <mc:Choice Requires="p14">
      <p:transition spd="slow" p14:dur="2000" advTm="794"/>
    </mc:Choice>
    <mc:Fallback xmlns="">
      <p:transition spd="slow" advTm="79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52400" y="1103586"/>
            <a:ext cx="3429000" cy="2895600"/>
          </a:xfrm>
          <a:prstGeom prst="rect">
            <a:avLst/>
          </a:prstGeom>
          <a:solidFill>
            <a:schemeClr val="bg2"/>
          </a:solidFill>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dirty="0"/>
              <a:t>Tip Line Technicians</a:t>
            </a:r>
          </a:p>
          <a:p>
            <a:r>
              <a:rPr lang="en-US" dirty="0"/>
              <a:t>Operation Manual</a:t>
            </a:r>
          </a:p>
          <a:p>
            <a:r>
              <a:rPr lang="en-US" dirty="0"/>
              <a:t>Central database</a:t>
            </a:r>
          </a:p>
          <a:p>
            <a:r>
              <a:rPr lang="en-US" dirty="0"/>
              <a:t>Share everything with schools or law enforcement</a:t>
            </a:r>
          </a:p>
          <a:p>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695" t="9267" r="50805" b="10991"/>
          <a:stretch/>
        </p:blipFill>
        <p:spPr bwMode="auto">
          <a:xfrm>
            <a:off x="3875690" y="838200"/>
            <a:ext cx="5659822" cy="5833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862" t="20468" r="19561" b="10250"/>
          <a:stretch/>
        </p:blipFill>
        <p:spPr bwMode="auto">
          <a:xfrm>
            <a:off x="2590800" y="2992821"/>
            <a:ext cx="7296807" cy="4615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152400" y="131379"/>
            <a:ext cx="8229600" cy="1143000"/>
          </a:xfrm>
          <a:prstGeom prst="rect">
            <a:avLst/>
          </a:prstGeom>
        </p:spPr>
        <p:txBody>
          <a:bodyPr vert="horz" lIns="0" rIns="0" bIns="0" anchor="t">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5400" b="1" dirty="0"/>
              <a:t>24 x 7 x 365</a:t>
            </a:r>
            <a:endParaRPr lang="en-US" sz="5400" dirty="0"/>
          </a:p>
        </p:txBody>
      </p:sp>
      <p:sp>
        <p:nvSpPr>
          <p:cNvPr id="2" name="Slide Number Placeholder 1"/>
          <p:cNvSpPr>
            <a:spLocks noGrp="1"/>
          </p:cNvSpPr>
          <p:nvPr>
            <p:ph type="sldNum" sz="quarter" idx="12"/>
          </p:nvPr>
        </p:nvSpPr>
        <p:spPr/>
        <p:txBody>
          <a:bodyPr/>
          <a:lstStyle/>
          <a:p>
            <a:fld id="{93186760-B2A9-4F7B-8BCE-0C139ACF4226}" type="slidenum">
              <a:rPr lang="en-US" smtClean="0"/>
              <a:t>8</a:t>
            </a:fld>
            <a:endParaRPr lang="en-US" dirty="0"/>
          </a:p>
        </p:txBody>
      </p:sp>
    </p:spTree>
    <p:extLst>
      <p:ext uri="{BB962C8B-B14F-4D97-AF65-F5344CB8AC3E}">
        <p14:creationId xmlns:p14="http://schemas.microsoft.com/office/powerpoint/2010/main" val="2402107188"/>
      </p:ext>
    </p:extLst>
  </p:cSld>
  <p:clrMapOvr>
    <a:masterClrMapping/>
  </p:clrMapOvr>
  <mc:AlternateContent xmlns:mc="http://schemas.openxmlformats.org/markup-compatibility/2006" xmlns:p14="http://schemas.microsoft.com/office/powerpoint/2010/main">
    <mc:Choice Requires="p14">
      <p:transition spd="slow" p14:dur="2000" advTm="591"/>
    </mc:Choice>
    <mc:Fallback xmlns="">
      <p:transition spd="slow" advTm="59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52400" y="1103586"/>
            <a:ext cx="8915400" cy="5754414"/>
          </a:xfrm>
          <a:prstGeom prst="rect">
            <a:avLst/>
          </a:prstGeom>
          <a:solidFill>
            <a:schemeClr val="bg2"/>
          </a:solidFill>
        </p:spPr>
        <p:txBody>
          <a:bodyPr vert="horz">
            <a:normAutofit fontScale="92500"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dirty="0"/>
              <a:t>Experience or training in call taking, crisis management, recognizing mental illness and emotional disturbance.</a:t>
            </a:r>
            <a:br>
              <a:rPr lang="en-US" dirty="0"/>
            </a:br>
            <a:endParaRPr lang="en-US" dirty="0"/>
          </a:p>
          <a:p>
            <a:r>
              <a:rPr lang="en-US" dirty="0"/>
              <a:t>Training in privacy, FERPA, HIPAA, state specific statutes, telephone operations and social media monitoring, etc. </a:t>
            </a:r>
            <a:br>
              <a:rPr lang="en-US" dirty="0"/>
            </a:br>
            <a:endParaRPr lang="en-US" dirty="0"/>
          </a:p>
          <a:p>
            <a:r>
              <a:rPr lang="en-US" dirty="0"/>
              <a:t>Licensed social workers and counselors in addition to skilled non-licensed/non-clinical health service representatives. Licensed staff provide oversight, training and handle escalated calls.</a:t>
            </a:r>
            <a:br>
              <a:rPr lang="en-US" dirty="0"/>
            </a:br>
            <a:endParaRPr lang="en-US" dirty="0"/>
          </a:p>
          <a:p>
            <a:r>
              <a:rPr lang="en-US" dirty="0"/>
              <a:t>Provide other services across Oregon: Intake and dispatch for Lane county Community Health Services, Oregon Department of Human Services (District 2), with their nurse triage partner they deliver medical advice and call intake services for clients such as </a:t>
            </a:r>
            <a:r>
              <a:rPr lang="en-US" dirty="0" err="1"/>
              <a:t>CareOregon</a:t>
            </a:r>
            <a:r>
              <a:rPr lang="en-US" dirty="0"/>
              <a:t>, Oregon's Health Co-Op, Multnomah County Health Centers, and Southern </a:t>
            </a:r>
            <a:r>
              <a:rPr lang="en-US"/>
              <a:t>Oregon Pediatrics</a:t>
            </a:r>
            <a:r>
              <a:rPr lang="en-US" dirty="0"/>
              <a:t>. </a:t>
            </a:r>
          </a:p>
          <a:p>
            <a:endParaRPr lang="en-US" dirty="0"/>
          </a:p>
        </p:txBody>
      </p:sp>
      <p:sp>
        <p:nvSpPr>
          <p:cNvPr id="6" name="Title 1"/>
          <p:cNvSpPr txBox="1">
            <a:spLocks/>
          </p:cNvSpPr>
          <p:nvPr/>
        </p:nvSpPr>
        <p:spPr>
          <a:xfrm>
            <a:off x="152400" y="131379"/>
            <a:ext cx="8229600" cy="1143000"/>
          </a:xfrm>
          <a:prstGeom prst="rect">
            <a:avLst/>
          </a:prstGeom>
        </p:spPr>
        <p:txBody>
          <a:bodyPr vert="horz" lIns="0" rIns="0" bIns="0" anchor="t">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5400" b="1" dirty="0"/>
              <a:t>Tip Line Technicians:</a:t>
            </a:r>
            <a:endParaRPr lang="en-US" sz="5400" dirty="0"/>
          </a:p>
        </p:txBody>
      </p:sp>
      <p:sp>
        <p:nvSpPr>
          <p:cNvPr id="2" name="Slide Number Placeholder 1"/>
          <p:cNvSpPr>
            <a:spLocks noGrp="1"/>
          </p:cNvSpPr>
          <p:nvPr>
            <p:ph type="sldNum" sz="quarter" idx="12"/>
          </p:nvPr>
        </p:nvSpPr>
        <p:spPr/>
        <p:txBody>
          <a:bodyPr/>
          <a:lstStyle/>
          <a:p>
            <a:fld id="{93186760-B2A9-4F7B-8BCE-0C139ACF4226}" type="slidenum">
              <a:rPr lang="en-US" smtClean="0"/>
              <a:t>9</a:t>
            </a:fld>
            <a:endParaRPr lang="en-US" dirty="0"/>
          </a:p>
        </p:txBody>
      </p:sp>
    </p:spTree>
    <p:extLst>
      <p:ext uri="{BB962C8B-B14F-4D97-AF65-F5344CB8AC3E}">
        <p14:creationId xmlns:p14="http://schemas.microsoft.com/office/powerpoint/2010/main" val="817951681"/>
      </p:ext>
    </p:extLst>
  </p:cSld>
  <p:clrMapOvr>
    <a:masterClrMapping/>
  </p:clrMapOvr>
  <mc:AlternateContent xmlns:mc="http://schemas.openxmlformats.org/markup-compatibility/2006" xmlns:p14="http://schemas.microsoft.com/office/powerpoint/2010/main">
    <mc:Choice Requires="p14">
      <p:transition spd="slow" p14:dur="2000" advTm="735"/>
    </mc:Choice>
    <mc:Fallback xmlns="">
      <p:transition spd="slow" advTm="735"/>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4">
      <a:dk1>
        <a:srgbClr val="00435C"/>
      </a:dk1>
      <a:lt1>
        <a:sysClr val="window" lastClr="FFFFFF"/>
      </a:lt1>
      <a:dk2>
        <a:srgbClr val="007684"/>
      </a:dk2>
      <a:lt2>
        <a:srgbClr val="E9E5DB"/>
      </a:lt2>
      <a:accent1>
        <a:srgbClr val="7FBB49"/>
      </a:accent1>
      <a:accent2>
        <a:srgbClr val="E9E5DB"/>
      </a:accent2>
      <a:accent3>
        <a:srgbClr val="009EB0"/>
      </a:accent3>
      <a:accent4>
        <a:srgbClr val="00A651"/>
      </a:accent4>
      <a:accent5>
        <a:srgbClr val="36B4C1"/>
      </a:accent5>
      <a:accent6>
        <a:srgbClr val="E9E5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9007</TotalTime>
  <Words>1606</Words>
  <Application>Microsoft Office PowerPoint</Application>
  <PresentationFormat>On-screen Show (4:3)</PresentationFormat>
  <Paragraphs>209</Paragraphs>
  <Slides>28</Slides>
  <Notes>27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3" baseType="lpstr">
      <vt:lpstr>Arial</vt:lpstr>
      <vt:lpstr>Calibri</vt:lpstr>
      <vt:lpstr>Wingdings 2</vt:lpstr>
      <vt:lpstr>Flow</vt:lpstr>
      <vt:lpstr>Acrobat Document</vt:lpstr>
      <vt:lpstr>Statewide School Safety Tip Line </vt:lpstr>
      <vt:lpstr>PowerPoint Presentation</vt:lpstr>
      <vt:lpstr>PowerPoint Presentation</vt:lpstr>
      <vt:lpstr>Oregon Task Force on School Safety</vt:lpstr>
      <vt:lpstr>Goal: School Safety Tip Line</vt:lpstr>
      <vt:lpstr>Partnerships: Riverside Jr./Sr. High School</vt:lpstr>
      <vt:lpstr>Submit Information: 5 ways to confidentially or anonymously report tips</vt:lpstr>
      <vt:lpstr>PowerPoint Presentation</vt:lpstr>
      <vt:lpstr>PowerPoint Presentation</vt:lpstr>
      <vt:lpstr>Tip Levels: When local dispatch is notified.</vt:lpstr>
      <vt:lpstr>PowerPoint Presentation</vt:lpstr>
      <vt:lpstr>Web Based Dashboard</vt:lpstr>
      <vt:lpstr>School Sign-up Triggers Marketing Packet in the Mail</vt:lpstr>
      <vt:lpstr>PowerPoint Presentation</vt:lpstr>
      <vt:lpstr>PowerPoint Presentation</vt:lpstr>
      <vt:lpstr>PowerPoint Presentation</vt:lpstr>
      <vt:lpstr>PowerPoint Presentation</vt:lpstr>
      <vt:lpstr>Received over 1000 tips overall:</vt:lpstr>
      <vt:lpstr>Real Tip (specifics removed)</vt:lpstr>
      <vt:lpstr>Real Tip (specifics removed)</vt:lpstr>
      <vt:lpstr>Real Tip (specifics removed)</vt:lpstr>
      <vt:lpstr>PowerPoint Presentation</vt:lpstr>
      <vt:lpstr>Follow-up and handling tips</vt:lpstr>
      <vt:lpstr>School Example: Adding conversation to health curriculum</vt:lpstr>
      <vt:lpstr>School Example: Notification to Parents</vt:lpstr>
      <vt:lpstr>From a Principal of one School using SafeOregon today</vt:lpstr>
      <vt:lpstr>www.safeoregon.com</vt:lpstr>
      <vt:lpstr>Contact OSP</vt:lpstr>
    </vt:vector>
  </TitlesOfParts>
  <Company>Oregon State Police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Oregon School Safety Tip Line</dc:title>
  <dc:creator>Administrator</dc:creator>
  <cp:lastModifiedBy>Pamela Mullen</cp:lastModifiedBy>
  <cp:revision>282</cp:revision>
  <cp:lastPrinted>2018-04-27T19:43:25Z</cp:lastPrinted>
  <dcterms:created xsi:type="dcterms:W3CDTF">2016-09-26T20:55:53Z</dcterms:created>
  <dcterms:modified xsi:type="dcterms:W3CDTF">2018-04-27T20:31:38Z</dcterms:modified>
</cp:coreProperties>
</file>